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oboto"/>
      <p:regular r:id="rId37"/>
      <p:bold r:id="rId38"/>
      <p:italic r:id="rId39"/>
      <p:boldItalic r:id="rId40"/>
    </p:embeddedFont>
    <p:embeddedFont>
      <p:font typeface="Roboto Mon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2A520AE-6FA5-4FCF-88C8-91FDEC60DF25}">
  <a:tblStyle styleId="{92A520AE-6FA5-4FCF-88C8-91FDEC60DF2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4.xml"/><Relationship Id="rId42" Type="http://schemas.openxmlformats.org/officeDocument/2006/relationships/font" Target="fonts/RobotoMono-bold.fntdata"/><Relationship Id="rId41" Type="http://schemas.openxmlformats.org/officeDocument/2006/relationships/font" Target="fonts/RobotoMono-regular.fntdata"/><Relationship Id="rId22" Type="http://schemas.openxmlformats.org/officeDocument/2006/relationships/slide" Target="slides/slide16.xml"/><Relationship Id="rId44" Type="http://schemas.openxmlformats.org/officeDocument/2006/relationships/font" Target="fonts/RobotoMono-boldItalic.fntdata"/><Relationship Id="rId21" Type="http://schemas.openxmlformats.org/officeDocument/2006/relationships/slide" Target="slides/slide15.xml"/><Relationship Id="rId43" Type="http://schemas.openxmlformats.org/officeDocument/2006/relationships/font" Target="fonts/RobotoMono-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italic.fntdata"/><Relationship Id="rId16" Type="http://schemas.openxmlformats.org/officeDocument/2006/relationships/slide" Target="slides/slide10.xml"/><Relationship Id="rId38" Type="http://schemas.openxmlformats.org/officeDocument/2006/relationships/font" Target="fonts/Robo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g1c6f6589447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g1c6f6589447_2_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d1fd3b31e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d1fd3b31e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dbe47070e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dbe47070e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d1fd3b31ee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d1fd3b31ee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dbe47070e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dbe47070e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dbe47070e2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dbe47070e2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d1fd3b31e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d1fd3b31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d1fd3b31e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d1fd3b31e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be47070e2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dbe47070e2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d1fd3b31e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d1fd3b31e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ac50c71a5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ac50c71a5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g2dbe4706a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 name="Google Shape;37;g2dbe4706a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d1fd3b31e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d1fd3b31e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dbe47070e2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dbe47070e2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1fd3b31e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d1fd3b31e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d1fd3b31e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d1fd3b31e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d1fd3b31ee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d1fd3b31ee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d1fd3b31e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d1fd3b31e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d1fd3b31e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d1fd3b31e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d1fd3b31e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d1fd3b31e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d1fd3b31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d1fd3b31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d1fd3b31e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d1fd3b31e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g2dbe4706a6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 name="Google Shape;44;g2dbe4706a6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ae79ccba6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ae79ccba6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2ac50c71a5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2ac50c71a5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ac50c71a5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ac50c71a5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ac50c71a5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ac50c71a5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dbe47070e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dbe47070e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dbe4706a6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dbe4706a6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ac50c71a5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ac50c71a5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1289871" y="2535655"/>
            <a:ext cx="11773183" cy="3294390"/>
          </a:xfrm>
          <a:custGeom>
            <a:rect b="b" l="l" r="r" t="t"/>
            <a:pathLst>
              <a:path extrusionOk="0" h="4392520" w="15697577">
                <a:moveTo>
                  <a:pt x="0" y="0"/>
                </a:moveTo>
                <a:lnTo>
                  <a:pt x="15697577" y="0"/>
                </a:lnTo>
                <a:lnTo>
                  <a:pt x="15697577" y="4392520"/>
                </a:lnTo>
                <a:lnTo>
                  <a:pt x="14728053" y="4392520"/>
                </a:lnTo>
                <a:lnTo>
                  <a:pt x="14728053" y="3495841"/>
                </a:lnTo>
                <a:lnTo>
                  <a:pt x="969523" y="3495841"/>
                </a:lnTo>
                <a:lnTo>
                  <a:pt x="969523" y="4392520"/>
                </a:lnTo>
                <a:lnTo>
                  <a:pt x="0" y="4392520"/>
                </a:lnTo>
                <a:close/>
              </a:path>
            </a:pathLst>
          </a:custGeom>
          <a:noFill/>
          <a:ln>
            <a:noFill/>
          </a:ln>
        </p:spPr>
      </p:pic>
      <p:pic>
        <p:nvPicPr>
          <p:cNvPr id="10" name="Google Shape;10;p2"/>
          <p:cNvPicPr preferRelativeResize="0"/>
          <p:nvPr/>
        </p:nvPicPr>
        <p:blipFill rotWithShape="1">
          <a:blip r:embed="rId3">
            <a:alphaModFix/>
          </a:blip>
          <a:srcRect b="0" l="0" r="53938" t="53295"/>
          <a:stretch/>
        </p:blipFill>
        <p:spPr>
          <a:xfrm flipH="1" rot="5400000">
            <a:off x="5677768" y="-23982"/>
            <a:ext cx="3449300" cy="3497581"/>
          </a:xfrm>
          <a:prstGeom prst="rect">
            <a:avLst/>
          </a:prstGeom>
          <a:noFill/>
          <a:ln>
            <a:noFill/>
          </a:ln>
        </p:spPr>
      </p:pic>
      <p:pic>
        <p:nvPicPr>
          <p:cNvPr id="11" name="Google Shape;11;p2"/>
          <p:cNvPicPr preferRelativeResize="0"/>
          <p:nvPr/>
        </p:nvPicPr>
        <p:blipFill rotWithShape="1">
          <a:blip r:embed="rId4">
            <a:alphaModFix/>
          </a:blip>
          <a:srcRect b="327" l="0" r="0" t="337"/>
          <a:stretch/>
        </p:blipFill>
        <p:spPr>
          <a:xfrm>
            <a:off x="6123296" y="4073066"/>
            <a:ext cx="2902359" cy="886829"/>
          </a:xfrm>
          <a:prstGeom prst="rect">
            <a:avLst/>
          </a:prstGeom>
          <a:noFill/>
          <a:ln>
            <a:noFill/>
          </a:ln>
        </p:spPr>
      </p:pic>
      <p:sp>
        <p:nvSpPr>
          <p:cNvPr id="12" name="Google Shape;12;p2"/>
          <p:cNvSpPr txBox="1"/>
          <p:nvPr>
            <p:ph type="ctrTitle"/>
          </p:nvPr>
        </p:nvSpPr>
        <p:spPr>
          <a:xfrm>
            <a:off x="1143000" y="685233"/>
            <a:ext cx="6858000" cy="17907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37358C"/>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Google Shape;13;p2"/>
          <p:cNvSpPr txBox="1"/>
          <p:nvPr>
            <p:ph idx="1" type="subTitle"/>
          </p:nvPr>
        </p:nvSpPr>
        <p:spPr>
          <a:xfrm>
            <a:off x="1938130" y="2835705"/>
            <a:ext cx="5225400" cy="1241700"/>
          </a:xfrm>
          <a:prstGeom prst="rect">
            <a:avLst/>
          </a:prstGeom>
          <a:noFill/>
          <a:ln>
            <a:noFill/>
          </a:ln>
          <a:effectLst>
            <a:outerShdw blurRad="50800" rotWithShape="0" algn="tl" dir="2700000" dist="38100">
              <a:srgbClr val="000000">
                <a:alpha val="40000"/>
              </a:srgbClr>
            </a:outerShdw>
          </a:effectLst>
        </p:spPr>
        <p:txBody>
          <a:bodyPr anchorCtr="0" anchor="t" bIns="34275" lIns="68575" spcFirstLastPara="1" rIns="68575" wrap="square" tIns="34275">
            <a:normAutofit/>
          </a:bodyPr>
          <a:lstStyle>
            <a:lvl1pPr lvl="0" algn="ctr">
              <a:lnSpc>
                <a:spcPct val="90000"/>
              </a:lnSpc>
              <a:spcBef>
                <a:spcPts val="800"/>
              </a:spcBef>
              <a:spcAft>
                <a:spcPts val="0"/>
              </a:spcAft>
              <a:buClr>
                <a:schemeClr val="lt1"/>
              </a:buClr>
              <a:buSzPts val="3300"/>
              <a:buNone/>
              <a:defRPr b="1" i="0" sz="3300">
                <a:solidFill>
                  <a:schemeClr val="lt1"/>
                </a:solidFill>
                <a:latin typeface="Arial"/>
                <a:ea typeface="Arial"/>
                <a:cs typeface="Arial"/>
                <a:sym typeface="Arial"/>
              </a:defRPr>
            </a:lvl1pPr>
            <a:lvl2pPr lvl="1" algn="ctr">
              <a:lnSpc>
                <a:spcPct val="90000"/>
              </a:lnSpc>
              <a:spcBef>
                <a:spcPts val="400"/>
              </a:spcBef>
              <a:spcAft>
                <a:spcPts val="0"/>
              </a:spcAft>
              <a:buClr>
                <a:srgbClr val="3D3D3D"/>
              </a:buClr>
              <a:buSzPts val="1500"/>
              <a:buNone/>
              <a:defRPr sz="1500"/>
            </a:lvl2pPr>
            <a:lvl3pPr lvl="2" algn="ctr">
              <a:lnSpc>
                <a:spcPct val="90000"/>
              </a:lnSpc>
              <a:spcBef>
                <a:spcPts val="400"/>
              </a:spcBef>
              <a:spcAft>
                <a:spcPts val="0"/>
              </a:spcAft>
              <a:buClr>
                <a:srgbClr val="3D3D3D"/>
              </a:buClr>
              <a:buSzPts val="1400"/>
              <a:buNone/>
              <a:defRPr sz="1400"/>
            </a:lvl3pPr>
            <a:lvl4pPr lvl="3" algn="ctr">
              <a:lnSpc>
                <a:spcPct val="90000"/>
              </a:lnSpc>
              <a:spcBef>
                <a:spcPts val="400"/>
              </a:spcBef>
              <a:spcAft>
                <a:spcPts val="0"/>
              </a:spcAft>
              <a:buClr>
                <a:srgbClr val="3D3D3D"/>
              </a:buClr>
              <a:buSzPts val="1200"/>
              <a:buNone/>
              <a:defRPr sz="1200"/>
            </a:lvl4pPr>
            <a:lvl5pPr lvl="4" algn="ctr">
              <a:lnSpc>
                <a:spcPct val="90000"/>
              </a:lnSpc>
              <a:spcBef>
                <a:spcPts val="400"/>
              </a:spcBef>
              <a:spcAft>
                <a:spcPts val="0"/>
              </a:spcAft>
              <a:buClr>
                <a:srgbClr val="3D3D3D"/>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cxnSp>
        <p:nvCxnSpPr>
          <p:cNvPr id="15" name="Google Shape;15;p3"/>
          <p:cNvCxnSpPr/>
          <p:nvPr/>
        </p:nvCxnSpPr>
        <p:spPr>
          <a:xfrm>
            <a:off x="244366" y="93488"/>
            <a:ext cx="0" cy="650400"/>
          </a:xfrm>
          <a:prstGeom prst="straightConnector1">
            <a:avLst/>
          </a:prstGeom>
          <a:noFill/>
          <a:ln cap="flat" cmpd="sng" w="76200">
            <a:solidFill>
              <a:srgbClr val="C02A31"/>
            </a:solidFill>
            <a:prstDash val="solid"/>
            <a:miter lim="800000"/>
            <a:headEnd len="sm" w="sm" type="none"/>
            <a:tailEnd len="sm" w="sm" type="none"/>
          </a:ln>
        </p:spPr>
      </p:cxnSp>
      <p:pic>
        <p:nvPicPr>
          <p:cNvPr id="16" name="Google Shape;16;p3"/>
          <p:cNvPicPr preferRelativeResize="0"/>
          <p:nvPr/>
        </p:nvPicPr>
        <p:blipFill rotWithShape="1">
          <a:blip r:embed="rId2">
            <a:alphaModFix/>
          </a:blip>
          <a:srcRect b="0" l="0" r="50000" t="50000"/>
          <a:stretch/>
        </p:blipFill>
        <p:spPr>
          <a:xfrm flipH="1" rot="10800000">
            <a:off x="5398705" y="1398203"/>
            <a:ext cx="3745296" cy="3745297"/>
          </a:xfrm>
          <a:custGeom>
            <a:rect b="b" l="l" r="r" t="t"/>
            <a:pathLst>
              <a:path extrusionOk="0" h="4993729" w="4993728">
                <a:moveTo>
                  <a:pt x="0" y="4993729"/>
                </a:moveTo>
                <a:lnTo>
                  <a:pt x="4993728" y="4993729"/>
                </a:lnTo>
                <a:lnTo>
                  <a:pt x="4993728" y="742700"/>
                </a:lnTo>
                <a:lnTo>
                  <a:pt x="4964388" y="747559"/>
                </a:lnTo>
                <a:cubicBezTo>
                  <a:pt x="4941105" y="750124"/>
                  <a:pt x="4917482" y="751438"/>
                  <a:pt x="4893575" y="751438"/>
                </a:cubicBezTo>
                <a:cubicBezTo>
                  <a:pt x="4511068" y="751438"/>
                  <a:pt x="4200984" y="415008"/>
                  <a:pt x="4200984" y="0"/>
                </a:cubicBezTo>
                <a:lnTo>
                  <a:pt x="0" y="0"/>
                </a:lnTo>
                <a:close/>
              </a:path>
            </a:pathLst>
          </a:custGeom>
          <a:noFill/>
          <a:ln>
            <a:noFill/>
          </a:ln>
        </p:spPr>
      </p:pic>
      <p:pic>
        <p:nvPicPr>
          <p:cNvPr id="17" name="Google Shape;17;p3"/>
          <p:cNvPicPr preferRelativeResize="0"/>
          <p:nvPr/>
        </p:nvPicPr>
        <p:blipFill rotWithShape="1">
          <a:blip r:embed="rId3">
            <a:alphaModFix/>
          </a:blip>
          <a:srcRect b="238" l="0" r="0" t="248"/>
          <a:stretch/>
        </p:blipFill>
        <p:spPr>
          <a:xfrm>
            <a:off x="6033401" y="102297"/>
            <a:ext cx="3035484" cy="575204"/>
          </a:xfrm>
          <a:prstGeom prst="rect">
            <a:avLst/>
          </a:prstGeom>
          <a:noFill/>
          <a:ln>
            <a:noFill/>
          </a:ln>
        </p:spPr>
      </p:pic>
      <p:sp>
        <p:nvSpPr>
          <p:cNvPr id="18" name="Google Shape;18;p3"/>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37358C"/>
              </a:buClr>
              <a:buSzPts val="3200"/>
              <a:buFont typeface="Arial"/>
              <a:buNone/>
              <a:defRPr sz="3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Google Shape;19;p3"/>
          <p:cNvSpPr txBox="1"/>
          <p:nvPr>
            <p:ph idx="1" type="body"/>
          </p:nvPr>
        </p:nvSpPr>
        <p:spPr>
          <a:xfrm>
            <a:off x="606287" y="1249951"/>
            <a:ext cx="7886700" cy="3263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3D3D3D"/>
              </a:buClr>
              <a:buSzPts val="1400"/>
              <a:buNone/>
              <a:defRPr/>
            </a:lvl1pPr>
            <a:lvl2pPr indent="-228600" lvl="1" marL="914400" algn="l">
              <a:lnSpc>
                <a:spcPct val="90000"/>
              </a:lnSpc>
              <a:spcBef>
                <a:spcPts val="400"/>
              </a:spcBef>
              <a:spcAft>
                <a:spcPts val="0"/>
              </a:spcAft>
              <a:buClr>
                <a:srgbClr val="3D3D3D"/>
              </a:buClr>
              <a:buSzPts val="1400"/>
              <a:buNone/>
              <a:defRPr/>
            </a:lvl2pPr>
            <a:lvl3pPr indent="-228600" lvl="2" marL="1371600" algn="l">
              <a:lnSpc>
                <a:spcPct val="90000"/>
              </a:lnSpc>
              <a:spcBef>
                <a:spcPts val="400"/>
              </a:spcBef>
              <a:spcAft>
                <a:spcPts val="0"/>
              </a:spcAft>
              <a:buClr>
                <a:srgbClr val="3D3D3D"/>
              </a:buClr>
              <a:buSzPts val="1400"/>
              <a:buNone/>
              <a:defRPr/>
            </a:lvl3pPr>
            <a:lvl4pPr indent="-228600" lvl="3" marL="1828800" algn="l">
              <a:lnSpc>
                <a:spcPct val="90000"/>
              </a:lnSpc>
              <a:spcBef>
                <a:spcPts val="400"/>
              </a:spcBef>
              <a:spcAft>
                <a:spcPts val="0"/>
              </a:spcAft>
              <a:buClr>
                <a:srgbClr val="3D3D3D"/>
              </a:buClr>
              <a:buSzPts val="1400"/>
              <a:buNone/>
              <a:defRPr/>
            </a:lvl4pPr>
            <a:lvl5pPr indent="-228600" lvl="4" marL="2286000" algn="l">
              <a:lnSpc>
                <a:spcPct val="90000"/>
              </a:lnSpc>
              <a:spcBef>
                <a:spcPts val="400"/>
              </a:spcBef>
              <a:spcAft>
                <a:spcPts val="0"/>
              </a:spcAft>
              <a:buClr>
                <a:srgbClr val="3D3D3D"/>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0" name="Shape 20"/>
        <p:cNvGrpSpPr/>
        <p:nvPr/>
      </p:nvGrpSpPr>
      <p:grpSpPr>
        <a:xfrm>
          <a:off x="0" y="0"/>
          <a:ext cx="0" cy="0"/>
          <a:chOff x="0" y="0"/>
          <a:chExt cx="0" cy="0"/>
        </a:xfrm>
      </p:grpSpPr>
      <p:cxnSp>
        <p:nvCxnSpPr>
          <p:cNvPr id="21" name="Google Shape;21;p4"/>
          <p:cNvCxnSpPr/>
          <p:nvPr/>
        </p:nvCxnSpPr>
        <p:spPr>
          <a:xfrm>
            <a:off x="244366" y="93488"/>
            <a:ext cx="0" cy="650400"/>
          </a:xfrm>
          <a:prstGeom prst="straightConnector1">
            <a:avLst/>
          </a:prstGeom>
          <a:noFill/>
          <a:ln cap="flat" cmpd="sng" w="76200">
            <a:solidFill>
              <a:srgbClr val="C02A31"/>
            </a:solidFill>
            <a:prstDash val="solid"/>
            <a:miter lim="800000"/>
            <a:headEnd len="sm" w="sm" type="none"/>
            <a:tailEnd len="sm" w="sm" type="none"/>
          </a:ln>
        </p:spPr>
      </p:cxnSp>
      <p:sp>
        <p:nvSpPr>
          <p:cNvPr id="22" name="Google Shape;22;p4"/>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37358C"/>
              </a:buClr>
              <a:buSzPts val="3200"/>
              <a:buFont typeface="Arial"/>
              <a:buNone/>
              <a:defRPr sz="3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23" name="Google Shape;23;p4"/>
          <p:cNvPicPr preferRelativeResize="0"/>
          <p:nvPr/>
        </p:nvPicPr>
        <p:blipFill rotWithShape="1">
          <a:blip r:embed="rId2">
            <a:alphaModFix/>
          </a:blip>
          <a:srcRect b="238" l="0" r="0" t="248"/>
          <a:stretch/>
        </p:blipFill>
        <p:spPr>
          <a:xfrm>
            <a:off x="6033401" y="102297"/>
            <a:ext cx="3035484" cy="5752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 name="Shape 2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type="titleOnly">
  <p:cSld name="TITLE_ONLY">
    <p:spTree>
      <p:nvGrpSpPr>
        <p:cNvPr id="25" name="Shape 25"/>
        <p:cNvGrpSpPr/>
        <p:nvPr/>
      </p:nvGrpSpPr>
      <p:grpSpPr>
        <a:xfrm>
          <a:off x="0" y="0"/>
          <a:ext cx="0" cy="0"/>
          <a:chOff x="0" y="0"/>
          <a:chExt cx="0" cy="0"/>
        </a:xfrm>
      </p:grpSpPr>
      <p:sp>
        <p:nvSpPr>
          <p:cNvPr id="26" name="Google Shape;26;p6"/>
          <p:cNvSpPr/>
          <p:nvPr/>
        </p:nvSpPr>
        <p:spPr>
          <a:xfrm rot="5400000">
            <a:off x="4053880" y="-4060376"/>
            <a:ext cx="1054776" cy="9159765"/>
          </a:xfrm>
          <a:custGeom>
            <a:rect b="b" l="l" r="r" t="t"/>
            <a:pathLst>
              <a:path extrusionOk="0" h="12213020" w="1406368">
                <a:moveTo>
                  <a:pt x="0" y="12213020"/>
                </a:moveTo>
                <a:lnTo>
                  <a:pt x="0" y="0"/>
                </a:lnTo>
                <a:lnTo>
                  <a:pt x="365824" y="0"/>
                </a:lnTo>
                <a:lnTo>
                  <a:pt x="585106" y="501754"/>
                </a:lnTo>
                <a:cubicBezTo>
                  <a:pt x="1086671" y="1833960"/>
                  <a:pt x="1406368" y="3850077"/>
                  <a:pt x="1406368" y="6106510"/>
                </a:cubicBezTo>
                <a:cubicBezTo>
                  <a:pt x="1406368" y="8362945"/>
                  <a:pt x="1086671" y="10379061"/>
                  <a:pt x="585106" y="11711265"/>
                </a:cubicBezTo>
                <a:lnTo>
                  <a:pt x="365825" y="12213020"/>
                </a:lnTo>
                <a:close/>
              </a:path>
            </a:pathLst>
          </a:custGeom>
          <a:gradFill>
            <a:gsLst>
              <a:gs pos="0">
                <a:schemeClr val="accent2"/>
              </a:gs>
              <a:gs pos="5000">
                <a:schemeClr val="accent2"/>
              </a:gs>
              <a:gs pos="95000">
                <a:schemeClr val="accent1"/>
              </a:gs>
              <a:gs pos="100000">
                <a:schemeClr val="accent1"/>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7" name="Google Shape;27;p6"/>
          <p:cNvPicPr preferRelativeResize="0"/>
          <p:nvPr/>
        </p:nvPicPr>
        <p:blipFill rotWithShape="1">
          <a:blip r:embed="rId2">
            <a:alphaModFix/>
          </a:blip>
          <a:srcRect b="327" l="0" r="0" t="337"/>
          <a:stretch/>
        </p:blipFill>
        <p:spPr>
          <a:xfrm>
            <a:off x="3252312" y="76091"/>
            <a:ext cx="2902359" cy="886829"/>
          </a:xfrm>
          <a:prstGeom prst="rect">
            <a:avLst/>
          </a:prstGeom>
          <a:noFill/>
          <a:ln>
            <a:noFill/>
          </a:ln>
        </p:spPr>
      </p:pic>
      <p:sp>
        <p:nvSpPr>
          <p:cNvPr id="28" name="Google Shape;28;p6"/>
          <p:cNvSpPr txBox="1"/>
          <p:nvPr>
            <p:ph type="title"/>
          </p:nvPr>
        </p:nvSpPr>
        <p:spPr>
          <a:xfrm>
            <a:off x="1314450" y="1213091"/>
            <a:ext cx="6515100" cy="8220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37358C"/>
              </a:buClr>
              <a:buSzPts val="3200"/>
              <a:buFont typeface="Arial"/>
              <a:buNone/>
              <a:defRPr sz="3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37358C"/>
              </a:buClr>
              <a:buSzPts val="3300"/>
              <a:buFont typeface="Arial"/>
              <a:buNone/>
              <a:defRPr b="1" i="0" sz="3300" u="none" cap="none" strike="noStrike">
                <a:solidFill>
                  <a:srgbClr val="37358C"/>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D3D3D"/>
              </a:buClr>
              <a:buSzPts val="2000"/>
              <a:buFont typeface="Arial"/>
              <a:buNone/>
              <a:defRPr b="0" i="0" sz="2000" u="none" cap="none" strike="noStrike">
                <a:solidFill>
                  <a:srgbClr val="3D3D3D"/>
                </a:solidFill>
                <a:latin typeface="Arial"/>
                <a:ea typeface="Arial"/>
                <a:cs typeface="Arial"/>
                <a:sym typeface="Arial"/>
              </a:defRPr>
            </a:lvl1pPr>
            <a:lvl2pPr indent="-228600" lvl="1" marL="914400" marR="0" rtl="0" algn="l">
              <a:lnSpc>
                <a:spcPct val="90000"/>
              </a:lnSpc>
              <a:spcBef>
                <a:spcPts val="400"/>
              </a:spcBef>
              <a:spcAft>
                <a:spcPts val="0"/>
              </a:spcAft>
              <a:buClr>
                <a:srgbClr val="3D3D3D"/>
              </a:buClr>
              <a:buSzPts val="1700"/>
              <a:buFont typeface="Arial"/>
              <a:buNone/>
              <a:defRPr b="0" i="0" sz="1700" u="none" cap="none" strike="noStrike">
                <a:solidFill>
                  <a:srgbClr val="3D3D3D"/>
                </a:solidFill>
                <a:latin typeface="Arial"/>
                <a:ea typeface="Arial"/>
                <a:cs typeface="Arial"/>
                <a:sym typeface="Arial"/>
              </a:defRPr>
            </a:lvl2pPr>
            <a:lvl3pPr indent="-228600" lvl="2" marL="1371600" marR="0" rtl="0" algn="l">
              <a:lnSpc>
                <a:spcPct val="90000"/>
              </a:lnSpc>
              <a:spcBef>
                <a:spcPts val="400"/>
              </a:spcBef>
              <a:spcAft>
                <a:spcPts val="0"/>
              </a:spcAft>
              <a:buClr>
                <a:srgbClr val="3D3D3D"/>
              </a:buClr>
              <a:buSzPts val="1500"/>
              <a:buFont typeface="Arial"/>
              <a:buNone/>
              <a:defRPr b="0" i="0" sz="1500" u="none" cap="none" strike="noStrike">
                <a:solidFill>
                  <a:srgbClr val="3D3D3D"/>
                </a:solidFill>
                <a:latin typeface="Arial"/>
                <a:ea typeface="Arial"/>
                <a:cs typeface="Arial"/>
                <a:sym typeface="Arial"/>
              </a:defRPr>
            </a:lvl3pPr>
            <a:lvl4pPr indent="-228600" lvl="3" marL="1828800" marR="0" rtl="0" algn="l">
              <a:lnSpc>
                <a:spcPct val="90000"/>
              </a:lnSpc>
              <a:spcBef>
                <a:spcPts val="400"/>
              </a:spcBef>
              <a:spcAft>
                <a:spcPts val="0"/>
              </a:spcAft>
              <a:buClr>
                <a:srgbClr val="3D3D3D"/>
              </a:buClr>
              <a:buSzPts val="1400"/>
              <a:buFont typeface="Arial"/>
              <a:buNone/>
              <a:defRPr b="0" i="0" sz="1400" u="none" cap="none" strike="noStrike">
                <a:solidFill>
                  <a:srgbClr val="3D3D3D"/>
                </a:solidFill>
                <a:latin typeface="Arial"/>
                <a:ea typeface="Arial"/>
                <a:cs typeface="Arial"/>
                <a:sym typeface="Arial"/>
              </a:defRPr>
            </a:lvl4pPr>
            <a:lvl5pPr indent="-228600" lvl="4" marL="2286000" marR="0" rtl="0" algn="l">
              <a:lnSpc>
                <a:spcPct val="90000"/>
              </a:lnSpc>
              <a:spcBef>
                <a:spcPts val="400"/>
              </a:spcBef>
              <a:spcAft>
                <a:spcPts val="0"/>
              </a:spcAft>
              <a:buClr>
                <a:srgbClr val="3D3D3D"/>
              </a:buClr>
              <a:buSzPts val="1400"/>
              <a:buFont typeface="Arial"/>
              <a:buNone/>
              <a:defRPr b="0" i="0" sz="1400" u="none" cap="none" strike="noStrike">
                <a:solidFill>
                  <a:srgbClr val="3D3D3D"/>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cvmweb-albfa-xk4p5bggbtl6-1199205512.us-east-2.elb.amazonaws.com" TargetMode="External"/><Relationship Id="rId4" Type="http://schemas.openxmlformats.org/officeDocument/2006/relationships/image" Target="../media/image20.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drive.google.com/drive/folders/1GcEtjm-T9qiSy5VRTCxN-STjtuYrC155?usp=share_link" TargetMode="External"/><Relationship Id="rId4" Type="http://schemas.openxmlformats.org/officeDocument/2006/relationships/hyperlink" Target="https://www.python.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geows.ds.iris.edu/files/geocsv/GeoCSV.pdf" TargetMode="External"/><Relationship Id="rId4" Type="http://schemas.openxmlformats.org/officeDocument/2006/relationships/hyperlink" Target="https://www.loc.gov/preservation/digital/formats/fdd/fdd000339.shtml" TargetMode="External"/><Relationship Id="rId5" Type="http://schemas.openxmlformats.org/officeDocument/2006/relationships/hyperlink" Target="https://cfconventions.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rive.google.com/drive/folders/1kB-IpIu6N7ITA0F55JH4Sq1zcJw6asNh?usp=sharing"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21.png"/><Relationship Id="rId6" Type="http://schemas.openxmlformats.org/officeDocument/2006/relationships/image" Target="../media/image12.png"/><Relationship Id="rId7"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hyperlink" Target="https://github.com/cascadiaquakes/cvm-tools" TargetMode="External"/><Relationship Id="rId5" Type="http://schemas.openxmlformats.org/officeDocument/2006/relationships/hyperlink" Target="https://docs.google.com/document/d/1NtTUNGl8H5UOGttmFx5cBKEd3Nlc3GbqYIZAxUkrqjs/edit?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p7"/>
          <p:cNvSpPr txBox="1"/>
          <p:nvPr>
            <p:ph type="ctrTitle"/>
          </p:nvPr>
        </p:nvSpPr>
        <p:spPr>
          <a:xfrm>
            <a:off x="1143000" y="685233"/>
            <a:ext cx="6858000" cy="17907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37358C"/>
              </a:buClr>
              <a:buSzPts val="4500"/>
              <a:buFont typeface="Arial"/>
              <a:buNone/>
            </a:pPr>
            <a:r>
              <a:rPr lang="en">
                <a:solidFill>
                  <a:schemeClr val="accent2"/>
                </a:solidFill>
              </a:rPr>
              <a:t>Tutorial on CVM Tools</a:t>
            </a:r>
            <a:endParaRPr/>
          </a:p>
        </p:txBody>
      </p:sp>
      <p:sp>
        <p:nvSpPr>
          <p:cNvPr id="34" name="Google Shape;34;p7"/>
          <p:cNvSpPr txBox="1"/>
          <p:nvPr>
            <p:ph idx="1" type="subTitle"/>
          </p:nvPr>
        </p:nvSpPr>
        <p:spPr>
          <a:xfrm>
            <a:off x="1938130" y="2835705"/>
            <a:ext cx="5225498" cy="1241821"/>
          </a:xfrm>
          <a:prstGeom prst="rect">
            <a:avLst/>
          </a:prstGeom>
          <a:noFill/>
          <a:ln>
            <a:noFill/>
          </a:ln>
          <a:effectLst>
            <a:outerShdw blurRad="50800" rotWithShape="0" algn="tl" dir="2700000" dist="38100">
              <a:srgbClr val="000000">
                <a:alpha val="40000"/>
              </a:srgbClr>
            </a:outerShdw>
          </a:effectLst>
        </p:spPr>
        <p:txBody>
          <a:bodyPr anchorCtr="0" anchor="t" bIns="34275" lIns="68575" spcFirstLastPara="1" rIns="68575" wrap="square" tIns="34275">
            <a:normAutofit/>
          </a:bodyPr>
          <a:lstStyle/>
          <a:p>
            <a:pPr indent="0" lvl="0" marL="0" rtl="0" algn="ctr">
              <a:spcBef>
                <a:spcPts val="0"/>
              </a:spcBef>
              <a:spcAft>
                <a:spcPts val="0"/>
              </a:spcAft>
              <a:buClr>
                <a:schemeClr val="accent2"/>
              </a:buClr>
              <a:buSzPts val="4500"/>
              <a:buFont typeface="Arial"/>
              <a:buNone/>
            </a:pPr>
            <a:r>
              <a:rPr lang="en" sz="1800"/>
              <a:t>Manochehr Bahavar</a:t>
            </a:r>
            <a:br>
              <a:rPr lang="en" sz="1800"/>
            </a:br>
            <a:r>
              <a:rPr lang="en" sz="1800"/>
              <a:t>CVM Topical Workshop</a:t>
            </a:r>
            <a:r>
              <a:rPr lang="en" sz="4500">
                <a:solidFill>
                  <a:schemeClr val="accent2"/>
                </a:solidFill>
              </a:rPr>
              <a:t> </a:t>
            </a:r>
            <a:endParaRPr sz="4500">
              <a:solidFill>
                <a:schemeClr val="accent2"/>
              </a:solidFill>
            </a:endParaRPr>
          </a:p>
          <a:p>
            <a:pPr indent="0" lvl="0" marL="0" rtl="0" algn="ctr">
              <a:lnSpc>
                <a:spcPct val="90000"/>
              </a:lnSpc>
              <a:spcBef>
                <a:spcPts val="0"/>
              </a:spcBef>
              <a:spcAft>
                <a:spcPts val="0"/>
              </a:spcAft>
              <a:buClr>
                <a:schemeClr val="lt1"/>
              </a:buClr>
              <a:buSzPts val="3300"/>
              <a:buNone/>
            </a:pPr>
            <a:r>
              <a:rPr lang="en" sz="1800"/>
              <a:t>May 13-14, </a:t>
            </a:r>
            <a:r>
              <a:rPr lang="en" sz="1800"/>
              <a:t>2024</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200"/>
              <a:t>CVM Tools Online</a:t>
            </a:r>
            <a:endParaRPr sz="2200"/>
          </a:p>
        </p:txBody>
      </p:sp>
      <p:pic>
        <p:nvPicPr>
          <p:cNvPr id="104" name="Google Shape;104;p16">
            <a:hlinkClick r:id="rId3"/>
          </p:cNvPr>
          <p:cNvPicPr preferRelativeResize="0"/>
          <p:nvPr/>
        </p:nvPicPr>
        <p:blipFill>
          <a:blip r:embed="rId4">
            <a:alphaModFix/>
          </a:blip>
          <a:stretch>
            <a:fillRect/>
          </a:stretch>
        </p:blipFill>
        <p:spPr>
          <a:xfrm>
            <a:off x="274950" y="1057500"/>
            <a:ext cx="3813376" cy="3984775"/>
          </a:xfrm>
          <a:prstGeom prst="rect">
            <a:avLst/>
          </a:prstGeom>
          <a:noFill/>
          <a:ln>
            <a:noFill/>
          </a:ln>
        </p:spPr>
      </p:pic>
      <p:pic>
        <p:nvPicPr>
          <p:cNvPr id="105" name="Google Shape;105;p16"/>
          <p:cNvPicPr preferRelativeResize="0"/>
          <p:nvPr/>
        </p:nvPicPr>
        <p:blipFill>
          <a:blip r:embed="rId5">
            <a:alphaModFix/>
          </a:blip>
          <a:stretch>
            <a:fillRect/>
          </a:stretch>
        </p:blipFill>
        <p:spPr>
          <a:xfrm>
            <a:off x="4290375" y="1057500"/>
            <a:ext cx="3445976" cy="4029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Presentation Overview</a:t>
            </a:r>
            <a:endParaRPr/>
          </a:p>
        </p:txBody>
      </p:sp>
      <p:sp>
        <p:nvSpPr>
          <p:cNvPr id="111" name="Google Shape;111;p17"/>
          <p:cNvSpPr txBox="1"/>
          <p:nvPr>
            <p:ph idx="1" type="body"/>
          </p:nvPr>
        </p:nvSpPr>
        <p:spPr>
          <a:xfrm>
            <a:off x="606287" y="1249951"/>
            <a:ext cx="7886700" cy="3263400"/>
          </a:xfrm>
          <a:prstGeom prst="rect">
            <a:avLst/>
          </a:prstGeom>
        </p:spPr>
        <p:txBody>
          <a:bodyPr anchorCtr="0" anchor="t" bIns="34275" lIns="68575" spcFirstLastPara="1" rIns="68575" wrap="square" tIns="34275">
            <a:normAutofit/>
          </a:bodyPr>
          <a:lstStyle/>
          <a:p>
            <a:pPr indent="-317500" lvl="0" marL="457200" rtl="0" algn="l">
              <a:lnSpc>
                <a:spcPct val="200000"/>
              </a:lnSpc>
              <a:spcBef>
                <a:spcPts val="800"/>
              </a:spcBef>
              <a:spcAft>
                <a:spcPts val="0"/>
              </a:spcAft>
              <a:buSzPts val="1400"/>
              <a:buChar char="●"/>
            </a:pPr>
            <a:r>
              <a:rPr b="1" lang="en"/>
              <a:t>Fundamentals</a:t>
            </a:r>
            <a:r>
              <a:rPr lang="en"/>
              <a:t> </a:t>
            </a:r>
            <a:endParaRPr/>
          </a:p>
          <a:p>
            <a:pPr indent="0" lvl="0" marL="0" rtl="0" algn="l">
              <a:spcBef>
                <a:spcPts val="800"/>
              </a:spcBef>
              <a:spcAft>
                <a:spcPts val="0"/>
              </a:spcAft>
              <a:buNone/>
            </a:pPr>
            <a:r>
              <a:t/>
            </a:r>
            <a:endParaRPr/>
          </a:p>
        </p:txBody>
      </p:sp>
      <p:sp>
        <p:nvSpPr>
          <p:cNvPr id="112" name="Google Shape;112;p17"/>
          <p:cNvSpPr txBox="1"/>
          <p:nvPr>
            <p:ph idx="1" type="body"/>
          </p:nvPr>
        </p:nvSpPr>
        <p:spPr>
          <a:xfrm>
            <a:off x="609687" y="1027701"/>
            <a:ext cx="7886700" cy="3263400"/>
          </a:xfrm>
          <a:prstGeom prst="rect">
            <a:avLst/>
          </a:prstGeom>
        </p:spPr>
        <p:txBody>
          <a:bodyPr anchorCtr="0" anchor="t" bIns="34275" lIns="68575" spcFirstLastPara="1" rIns="68575" wrap="square" tIns="34275">
            <a:normAutofit/>
          </a:bodyPr>
          <a:lstStyle/>
          <a:p>
            <a:pPr indent="0" lvl="0" marL="457200" rtl="0" algn="l">
              <a:lnSpc>
                <a:spcPct val="200000"/>
              </a:lnSpc>
              <a:spcBef>
                <a:spcPts val="800"/>
              </a:spcBef>
              <a:spcAft>
                <a:spcPts val="0"/>
              </a:spcAft>
              <a:buNone/>
            </a:pPr>
            <a:r>
              <a:t/>
            </a:r>
            <a:endParaRPr/>
          </a:p>
          <a:p>
            <a:pPr indent="-317500" lvl="0" marL="457200" rtl="0" algn="l">
              <a:lnSpc>
                <a:spcPct val="200000"/>
              </a:lnSpc>
              <a:spcBef>
                <a:spcPts val="800"/>
              </a:spcBef>
              <a:spcAft>
                <a:spcPts val="0"/>
              </a:spcAft>
              <a:buSzPts val="1400"/>
              <a:buChar char="●"/>
            </a:pPr>
            <a:r>
              <a:rPr b="1" lang="en"/>
              <a:t>Current State</a:t>
            </a:r>
            <a:endParaRPr b="1"/>
          </a:p>
          <a:p>
            <a:pPr indent="-317500" lvl="0" marL="457200" rtl="0" algn="l">
              <a:lnSpc>
                <a:spcPct val="200000"/>
              </a:lnSpc>
              <a:spcBef>
                <a:spcPts val="0"/>
              </a:spcBef>
              <a:spcAft>
                <a:spcPts val="0"/>
              </a:spcAft>
              <a:buSzPts val="1400"/>
              <a:buChar char="●"/>
            </a:pPr>
            <a:r>
              <a:rPr b="1" lang="en"/>
              <a:t>Future Plan </a:t>
            </a:r>
            <a:endParaRPr b="1"/>
          </a:p>
          <a:p>
            <a:pPr indent="0" lvl="0" marL="0" rtl="0" algn="l">
              <a:spcBef>
                <a:spcPts val="8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457200" rtl="0" algn="l">
              <a:lnSpc>
                <a:spcPct val="200000"/>
              </a:lnSpc>
              <a:spcBef>
                <a:spcPts val="800"/>
              </a:spcBef>
              <a:spcAft>
                <a:spcPts val="0"/>
              </a:spcAft>
              <a:buNone/>
            </a:pPr>
            <a:r>
              <a:rPr lang="en" sz="2000">
                <a:solidFill>
                  <a:srgbClr val="3D3D3D"/>
                </a:solidFill>
              </a:rPr>
              <a:t>Future Plan</a:t>
            </a:r>
            <a:endParaRPr sz="2200"/>
          </a:p>
        </p:txBody>
      </p:sp>
      <p:sp>
        <p:nvSpPr>
          <p:cNvPr id="118" name="Google Shape;118;p18"/>
          <p:cNvSpPr txBox="1"/>
          <p:nvPr/>
        </p:nvSpPr>
        <p:spPr>
          <a:xfrm>
            <a:off x="369900" y="1353450"/>
            <a:ext cx="7395900" cy="31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solidFill>
                <a:srgbClr val="3D3D3D"/>
              </a:solidFill>
            </a:endParaRPr>
          </a:p>
          <a:p>
            <a:pPr indent="-387350" lvl="0" marL="457200" rtl="0" algn="l">
              <a:lnSpc>
                <a:spcPct val="200000"/>
              </a:lnSpc>
              <a:spcBef>
                <a:spcPts val="0"/>
              </a:spcBef>
              <a:spcAft>
                <a:spcPts val="0"/>
              </a:spcAft>
              <a:buClr>
                <a:srgbClr val="3D3D3D"/>
              </a:buClr>
              <a:buSzPts val="2500"/>
              <a:buChar char="●"/>
            </a:pPr>
            <a:r>
              <a:rPr b="1" lang="en" sz="2500">
                <a:solidFill>
                  <a:srgbClr val="3D3D3D"/>
                </a:solidFill>
              </a:rPr>
              <a:t>Current tools</a:t>
            </a:r>
            <a:endParaRPr b="1" sz="2500">
              <a:solidFill>
                <a:srgbClr val="3D3D3D"/>
              </a:solidFill>
            </a:endParaRPr>
          </a:p>
          <a:p>
            <a:pPr indent="-387350" lvl="0" marL="457200" rtl="0" algn="l">
              <a:lnSpc>
                <a:spcPct val="200000"/>
              </a:lnSpc>
              <a:spcBef>
                <a:spcPts val="0"/>
              </a:spcBef>
              <a:spcAft>
                <a:spcPts val="0"/>
              </a:spcAft>
              <a:buClr>
                <a:srgbClr val="3D3D3D"/>
              </a:buClr>
              <a:buSzPts val="2500"/>
              <a:buChar char="●"/>
            </a:pPr>
            <a:r>
              <a:rPr b="1" lang="en" sz="2500">
                <a:solidFill>
                  <a:srgbClr val="3D3D3D"/>
                </a:solidFill>
              </a:rPr>
              <a:t>Support for HDF5</a:t>
            </a:r>
            <a:endParaRPr b="1" sz="2500">
              <a:solidFill>
                <a:srgbClr val="3D3D3D"/>
              </a:solidFill>
            </a:endParaRPr>
          </a:p>
          <a:p>
            <a:pPr indent="-387350" lvl="0" marL="457200" rtl="0" algn="l">
              <a:lnSpc>
                <a:spcPct val="115000"/>
              </a:lnSpc>
              <a:spcBef>
                <a:spcPts val="0"/>
              </a:spcBef>
              <a:spcAft>
                <a:spcPts val="0"/>
              </a:spcAft>
              <a:buClr>
                <a:srgbClr val="3D3D3D"/>
              </a:buClr>
              <a:buSzPts val="2500"/>
              <a:buChar char="●"/>
            </a:pPr>
            <a:r>
              <a:rPr b="1" lang="en" sz="2500">
                <a:solidFill>
                  <a:srgbClr val="3D3D3D"/>
                </a:solidFill>
              </a:rPr>
              <a:t>More format conversion tools:</a:t>
            </a:r>
            <a:br>
              <a:rPr b="1" lang="en" sz="2500">
                <a:solidFill>
                  <a:srgbClr val="3D3D3D"/>
                </a:solidFill>
              </a:rPr>
            </a:br>
            <a:r>
              <a:rPr lang="en" sz="2500">
                <a:solidFill>
                  <a:srgbClr val="3D3D3D"/>
                </a:solidFill>
              </a:rPr>
              <a:t>	NonLinLoc</a:t>
            </a:r>
            <a:br>
              <a:rPr lang="en" sz="2500">
                <a:solidFill>
                  <a:srgbClr val="3D3D3D"/>
                </a:solidFill>
              </a:rPr>
            </a:br>
            <a:r>
              <a:rPr lang="en" sz="2500">
                <a:solidFill>
                  <a:srgbClr val="3D3D3D"/>
                </a:solidFill>
              </a:rPr>
              <a:t>	GeoModelGrids</a:t>
            </a:r>
            <a:br>
              <a:rPr lang="en" sz="2500">
                <a:solidFill>
                  <a:srgbClr val="3D3D3D"/>
                </a:solidFill>
              </a:rPr>
            </a:br>
            <a:r>
              <a:rPr lang="en" sz="2500">
                <a:solidFill>
                  <a:srgbClr val="3D3D3D"/>
                </a:solidFill>
              </a:rPr>
              <a:t>	SeisSol</a:t>
            </a:r>
            <a:br>
              <a:rPr b="1" lang="en" sz="2500">
                <a:solidFill>
                  <a:srgbClr val="3D3D3D"/>
                </a:solidFill>
              </a:rPr>
            </a:br>
            <a:endParaRPr b="1" sz="2500">
              <a:solidFill>
                <a:srgbClr val="3D3D3D"/>
              </a:solidFill>
            </a:endParaRPr>
          </a:p>
          <a:p>
            <a:pPr indent="0" lvl="0" marL="457200" rtl="0" algn="l">
              <a:spcBef>
                <a:spcPts val="0"/>
              </a:spcBef>
              <a:spcAft>
                <a:spcPts val="0"/>
              </a:spcAft>
              <a:buNone/>
            </a:pPr>
            <a:r>
              <a:t/>
            </a:r>
            <a:endParaRPr b="1" sz="2500">
              <a:solidFill>
                <a:srgbClr val="3D3D3D"/>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Presentation Overview</a:t>
            </a:r>
            <a:endParaRPr/>
          </a:p>
        </p:txBody>
      </p:sp>
      <p:sp>
        <p:nvSpPr>
          <p:cNvPr id="124" name="Google Shape;124;p19"/>
          <p:cNvSpPr txBox="1"/>
          <p:nvPr>
            <p:ph idx="1" type="body"/>
          </p:nvPr>
        </p:nvSpPr>
        <p:spPr>
          <a:xfrm>
            <a:off x="606287" y="1249951"/>
            <a:ext cx="7886700" cy="3263400"/>
          </a:xfrm>
          <a:prstGeom prst="rect">
            <a:avLst/>
          </a:prstGeom>
        </p:spPr>
        <p:txBody>
          <a:bodyPr anchorCtr="0" anchor="t" bIns="34275" lIns="68575" spcFirstLastPara="1" rIns="68575" wrap="square" tIns="34275">
            <a:normAutofit/>
          </a:bodyPr>
          <a:lstStyle/>
          <a:p>
            <a:pPr indent="-317500" lvl="0" marL="457200" rtl="0" algn="l">
              <a:lnSpc>
                <a:spcPct val="200000"/>
              </a:lnSpc>
              <a:spcBef>
                <a:spcPts val="800"/>
              </a:spcBef>
              <a:spcAft>
                <a:spcPts val="0"/>
              </a:spcAft>
              <a:buSzPts val="1400"/>
              <a:buChar char="●"/>
            </a:pPr>
            <a:r>
              <a:rPr b="1" lang="en"/>
              <a:t>Fundamentals</a:t>
            </a:r>
            <a:r>
              <a:rPr lang="en"/>
              <a:t> </a:t>
            </a:r>
            <a:endParaRPr/>
          </a:p>
          <a:p>
            <a:pPr indent="0" lvl="0" marL="0" rtl="0" algn="l">
              <a:spcBef>
                <a:spcPts val="800"/>
              </a:spcBef>
              <a:spcAft>
                <a:spcPts val="0"/>
              </a:spcAft>
              <a:buNone/>
            </a:pPr>
            <a:r>
              <a:t/>
            </a:r>
            <a:endParaRPr/>
          </a:p>
        </p:txBody>
      </p:sp>
      <p:sp>
        <p:nvSpPr>
          <p:cNvPr id="125" name="Google Shape;125;p19"/>
          <p:cNvSpPr txBox="1"/>
          <p:nvPr>
            <p:ph idx="1" type="body"/>
          </p:nvPr>
        </p:nvSpPr>
        <p:spPr>
          <a:xfrm>
            <a:off x="609687" y="1027701"/>
            <a:ext cx="7886700" cy="3263400"/>
          </a:xfrm>
          <a:prstGeom prst="rect">
            <a:avLst/>
          </a:prstGeom>
        </p:spPr>
        <p:txBody>
          <a:bodyPr anchorCtr="0" anchor="t" bIns="34275" lIns="68575" spcFirstLastPara="1" rIns="68575" wrap="square" tIns="34275">
            <a:normAutofit/>
          </a:bodyPr>
          <a:lstStyle/>
          <a:p>
            <a:pPr indent="0" lvl="0" marL="457200" rtl="0" algn="l">
              <a:lnSpc>
                <a:spcPct val="200000"/>
              </a:lnSpc>
              <a:spcBef>
                <a:spcPts val="800"/>
              </a:spcBef>
              <a:spcAft>
                <a:spcPts val="0"/>
              </a:spcAft>
              <a:buNone/>
            </a:pPr>
            <a:r>
              <a:t/>
            </a:r>
            <a:endParaRPr/>
          </a:p>
          <a:p>
            <a:pPr indent="-317500" lvl="0" marL="457200" rtl="0" algn="l">
              <a:lnSpc>
                <a:spcPct val="200000"/>
              </a:lnSpc>
              <a:spcBef>
                <a:spcPts val="800"/>
              </a:spcBef>
              <a:spcAft>
                <a:spcPts val="0"/>
              </a:spcAft>
              <a:buSzPts val="1400"/>
              <a:buChar char="●"/>
            </a:pPr>
            <a:r>
              <a:rPr b="1" lang="en"/>
              <a:t>Current State</a:t>
            </a:r>
            <a:endParaRPr b="1"/>
          </a:p>
          <a:p>
            <a:pPr indent="-317500" lvl="0" marL="457200" rtl="0" algn="l">
              <a:lnSpc>
                <a:spcPct val="200000"/>
              </a:lnSpc>
              <a:spcBef>
                <a:spcPts val="0"/>
              </a:spcBef>
              <a:spcAft>
                <a:spcPts val="0"/>
              </a:spcAft>
              <a:buSzPts val="1400"/>
              <a:buChar char="●"/>
            </a:pPr>
            <a:r>
              <a:rPr b="1" lang="en"/>
              <a:t>Future Plan </a:t>
            </a:r>
            <a:endParaRPr b="1"/>
          </a:p>
          <a:p>
            <a:pPr indent="-317500" lvl="0" marL="457200" rtl="0" algn="l">
              <a:lnSpc>
                <a:spcPct val="200000"/>
              </a:lnSpc>
              <a:spcBef>
                <a:spcPts val="0"/>
              </a:spcBef>
              <a:spcAft>
                <a:spcPts val="0"/>
              </a:spcAft>
              <a:buSzPts val="1400"/>
              <a:buChar char="●"/>
            </a:pPr>
            <a:r>
              <a:rPr b="1" lang="en"/>
              <a:t>Hands-on installation</a:t>
            </a:r>
            <a:endParaRPr b="1"/>
          </a:p>
          <a:p>
            <a:pPr indent="0" lvl="0" marL="0" rtl="0" algn="l">
              <a:spcBef>
                <a:spcPts val="8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31" name="Google Shape;131;p20"/>
          <p:cNvSpPr txBox="1"/>
          <p:nvPr>
            <p:ph idx="1" type="body"/>
          </p:nvPr>
        </p:nvSpPr>
        <p:spPr>
          <a:xfrm>
            <a:off x="606287" y="1249951"/>
            <a:ext cx="7886700" cy="3263400"/>
          </a:xfrm>
          <a:prstGeom prst="rect">
            <a:avLst/>
          </a:prstGeom>
        </p:spPr>
        <p:txBody>
          <a:bodyPr anchorCtr="0" anchor="t" bIns="34275" lIns="68575" spcFirstLastPara="1" rIns="68575" wrap="square" tIns="34275">
            <a:normAutofit/>
          </a:bodyPr>
          <a:lstStyle/>
          <a:p>
            <a:pPr indent="0" lvl="0" marL="0" rtl="0" algn="l">
              <a:lnSpc>
                <a:spcPct val="125000"/>
              </a:lnSpc>
              <a:spcBef>
                <a:spcPts val="1800"/>
              </a:spcBef>
              <a:spcAft>
                <a:spcPts val="0"/>
              </a:spcAft>
              <a:buNone/>
            </a:pPr>
            <a:r>
              <a:rPr b="1" lang="en" sz="1750">
                <a:solidFill>
                  <a:srgbClr val="1F2328"/>
                </a:solidFill>
                <a:highlight>
                  <a:srgbClr val="FFFFFF"/>
                </a:highlight>
              </a:rPr>
              <a:t>GitHub repository folder via Google Drive link </a:t>
            </a:r>
            <a:endParaRPr b="1" sz="1750">
              <a:solidFill>
                <a:srgbClr val="1F2328"/>
              </a:solidFill>
              <a:highlight>
                <a:srgbClr val="FFFFFF"/>
              </a:highlight>
            </a:endParaRPr>
          </a:p>
          <a:p>
            <a:pPr indent="0" lvl="0" marL="0" rtl="0" algn="l">
              <a:lnSpc>
                <a:spcPct val="125000"/>
              </a:lnSpc>
              <a:spcBef>
                <a:spcPts val="1800"/>
              </a:spcBef>
              <a:spcAft>
                <a:spcPts val="0"/>
              </a:spcAft>
              <a:buNone/>
            </a:pPr>
            <a:r>
              <a:rPr lang="en" sz="1100" u="sng">
                <a:solidFill>
                  <a:srgbClr val="1155CC"/>
                </a:solidFill>
                <a:highlight>
                  <a:srgbClr val="FFFFFF"/>
                </a:highlight>
                <a:hlinkClick r:id="rId3">
                  <a:extLst>
                    <a:ext uri="{A12FA001-AC4F-418D-AE19-62706E023703}">
                      <ahyp:hlinkClr val="tx"/>
                    </a:ext>
                  </a:extLst>
                </a:hlinkClick>
              </a:rPr>
              <a:t>https://drive.google.com/drive/folders/1GcEtjm-T9qiSy5VRTCxN-STjtuYrC155?usp=share_link</a:t>
            </a:r>
            <a:endParaRPr b="1" sz="1750">
              <a:solidFill>
                <a:srgbClr val="1F2328"/>
              </a:solidFill>
              <a:highlight>
                <a:srgbClr val="FFFFFF"/>
              </a:highlight>
            </a:endParaRPr>
          </a:p>
          <a:p>
            <a:pPr indent="0" lvl="0" marL="0" rtl="0" algn="l">
              <a:lnSpc>
                <a:spcPct val="125000"/>
              </a:lnSpc>
              <a:spcBef>
                <a:spcPts val="1800"/>
              </a:spcBef>
              <a:spcAft>
                <a:spcPts val="0"/>
              </a:spcAft>
              <a:buClr>
                <a:schemeClr val="dk1"/>
              </a:buClr>
              <a:buSzPts val="1100"/>
              <a:buFont typeface="Arial"/>
              <a:buNone/>
            </a:pPr>
            <a:r>
              <a:rPr b="1" lang="en" sz="1750">
                <a:solidFill>
                  <a:srgbClr val="1F2328"/>
                </a:solidFill>
                <a:highlight>
                  <a:srgbClr val="FFFFFF"/>
                </a:highlight>
              </a:rPr>
              <a:t>Install the required packages</a:t>
            </a:r>
            <a:endParaRPr b="1" sz="1750">
              <a:solidFill>
                <a:srgbClr val="1F2328"/>
              </a:solidFill>
              <a:highlight>
                <a:srgbClr val="FFFFFF"/>
              </a:highlight>
            </a:endParaRPr>
          </a:p>
          <a:p>
            <a:pPr indent="-304800" lvl="0" marL="457200" rtl="0" algn="l">
              <a:lnSpc>
                <a:spcPct val="115000"/>
              </a:lnSpc>
              <a:spcBef>
                <a:spcPts val="1200"/>
              </a:spcBef>
              <a:spcAft>
                <a:spcPts val="0"/>
              </a:spcAft>
              <a:buClr>
                <a:srgbClr val="1F2328"/>
              </a:buClr>
              <a:buSzPts val="1200"/>
              <a:buChar char="●"/>
            </a:pPr>
            <a:r>
              <a:rPr lang="en" sz="1200" u="sng">
                <a:solidFill>
                  <a:schemeClr val="hlink"/>
                </a:solidFill>
                <a:highlight>
                  <a:srgbClr val="FFFFFF"/>
                </a:highlight>
                <a:hlinkClick r:id="rId4"/>
              </a:rPr>
              <a:t>Python</a:t>
            </a:r>
            <a:r>
              <a:rPr lang="en" sz="1200">
                <a:solidFill>
                  <a:srgbClr val="1F2328"/>
                </a:solidFill>
                <a:highlight>
                  <a:srgbClr val="FFFFFF"/>
                </a:highlight>
              </a:rPr>
              <a:t> 3</a:t>
            </a:r>
            <a:endParaRPr sz="1200">
              <a:solidFill>
                <a:srgbClr val="1F2328"/>
              </a:solidFill>
              <a:highlight>
                <a:srgbClr val="FFFFFF"/>
              </a:highlight>
            </a:endParaRPr>
          </a:p>
          <a:p>
            <a:pPr indent="-304800" lvl="0" marL="457200" rtl="0" algn="l">
              <a:lnSpc>
                <a:spcPct val="115000"/>
              </a:lnSpc>
              <a:spcBef>
                <a:spcPts val="0"/>
              </a:spcBef>
              <a:spcAft>
                <a:spcPts val="0"/>
              </a:spcAft>
              <a:buClr>
                <a:srgbClr val="1F2328"/>
              </a:buClr>
              <a:buSzPts val="1200"/>
              <a:buChar char="●"/>
            </a:pPr>
            <a:r>
              <a:rPr lang="en" sz="1200">
                <a:solidFill>
                  <a:srgbClr val="1F2328"/>
                </a:solidFill>
                <a:highlight>
                  <a:srgbClr val="FFFFFF"/>
                </a:highlight>
              </a:rPr>
              <a:t>Python modules listed in </a:t>
            </a:r>
            <a:r>
              <a:rPr lang="en" sz="1000">
                <a:solidFill>
                  <a:srgbClr val="1F2328"/>
                </a:solidFill>
                <a:highlight>
                  <a:srgbClr val="FFFFFF"/>
                </a:highlight>
                <a:latin typeface="Roboto Mono"/>
                <a:ea typeface="Roboto Mono"/>
                <a:cs typeface="Roboto Mono"/>
                <a:sym typeface="Roboto Mono"/>
              </a:rPr>
              <a:t>requirements.txt</a:t>
            </a:r>
            <a:endParaRPr sz="1000">
              <a:solidFill>
                <a:srgbClr val="1F2328"/>
              </a:solidFill>
              <a:highlight>
                <a:srgbClr val="FFFFFF"/>
              </a:highlight>
              <a:latin typeface="Roboto Mono"/>
              <a:ea typeface="Roboto Mono"/>
              <a:cs typeface="Roboto Mono"/>
              <a:sym typeface="Roboto Mono"/>
            </a:endParaRPr>
          </a:p>
          <a:p>
            <a:pPr indent="-304800" lvl="1" marL="914400" rtl="0" algn="l">
              <a:lnSpc>
                <a:spcPct val="115000"/>
              </a:lnSpc>
              <a:spcBef>
                <a:spcPts val="0"/>
              </a:spcBef>
              <a:spcAft>
                <a:spcPts val="0"/>
              </a:spcAft>
              <a:buClr>
                <a:srgbClr val="1F2328"/>
              </a:buClr>
              <a:buSzPts val="1200"/>
              <a:buChar char="○"/>
            </a:pPr>
            <a:r>
              <a:rPr lang="en" sz="1200">
                <a:solidFill>
                  <a:srgbClr val="1F2328"/>
                </a:solidFill>
                <a:highlight>
                  <a:srgbClr val="FFFFFF"/>
                </a:highlight>
              </a:rPr>
              <a:t>Install these modules with </a:t>
            </a:r>
            <a:r>
              <a:rPr lang="en" sz="1000">
                <a:solidFill>
                  <a:srgbClr val="1F2328"/>
                </a:solidFill>
                <a:highlight>
                  <a:srgbClr val="FFFFFF"/>
                </a:highlight>
                <a:latin typeface="Roboto Mono"/>
                <a:ea typeface="Roboto Mono"/>
                <a:cs typeface="Roboto Mono"/>
                <a:sym typeface="Roboto Mono"/>
              </a:rPr>
              <a:t>pip install -r requirements.txt</a:t>
            </a:r>
            <a:endParaRPr sz="1000">
              <a:solidFill>
                <a:srgbClr val="1F2328"/>
              </a:solidFill>
              <a:highlight>
                <a:srgbClr val="FFFFFF"/>
              </a:highlight>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rPr lang="en" sz="1200">
                <a:solidFill>
                  <a:srgbClr val="1F2328"/>
                </a:solidFill>
                <a:highlight>
                  <a:srgbClr val="FFFFFF"/>
                </a:highlight>
              </a:rPr>
              <a:t>This package has been tested under Python 3.12.0 on macOS 14.2.1. It may work with older Python 3 versions.</a:t>
            </a:r>
            <a:endParaRPr sz="1200">
              <a:solidFill>
                <a:srgbClr val="1F2328"/>
              </a:solidFill>
              <a:highlight>
                <a:srgbClr val="FFFFFF"/>
              </a:highlight>
            </a:endParaRPr>
          </a:p>
          <a:p>
            <a:pPr indent="0" lvl="0" marL="0" rtl="0" algn="l">
              <a:spcBef>
                <a:spcPts val="12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200"/>
              <a:t>cvm_writer - get started</a:t>
            </a:r>
            <a:endParaRPr sz="2200"/>
          </a:p>
        </p:txBody>
      </p:sp>
      <p:sp>
        <p:nvSpPr>
          <p:cNvPr id="137" name="Google Shape;137;p21"/>
          <p:cNvSpPr txBox="1"/>
          <p:nvPr>
            <p:ph idx="1" type="body"/>
          </p:nvPr>
        </p:nvSpPr>
        <p:spPr>
          <a:xfrm>
            <a:off x="555011" y="868950"/>
            <a:ext cx="7886700" cy="321300"/>
          </a:xfrm>
          <a:prstGeom prst="rect">
            <a:avLst/>
          </a:prstGeom>
        </p:spPr>
        <p:txBody>
          <a:bodyPr anchorCtr="0" anchor="t" bIns="34275" lIns="68575" spcFirstLastPara="1" rIns="68575" wrap="square" tIns="34275">
            <a:normAutofit/>
          </a:bodyPr>
          <a:lstStyle/>
          <a:p>
            <a:pPr indent="0" lvl="0" marL="0" rtl="0" algn="l">
              <a:lnSpc>
                <a:spcPct val="115000"/>
              </a:lnSpc>
              <a:spcBef>
                <a:spcPts val="800"/>
              </a:spcBef>
              <a:spcAft>
                <a:spcPts val="0"/>
              </a:spcAft>
              <a:buNone/>
            </a:pPr>
            <a:r>
              <a:rPr b="1" lang="en" sz="1200">
                <a:solidFill>
                  <a:srgbClr val="1F2328"/>
                </a:solidFill>
                <a:highlight>
                  <a:srgbClr val="FFFFFF"/>
                </a:highlight>
              </a:rPr>
              <a:t>Input</a:t>
            </a:r>
            <a:r>
              <a:rPr lang="en" sz="1200">
                <a:solidFill>
                  <a:srgbClr val="1F2328"/>
                </a:solidFill>
                <a:highlight>
                  <a:srgbClr val="FFFFFF"/>
                </a:highlight>
              </a:rPr>
              <a:t>: text model metadata file        </a:t>
            </a:r>
            <a:r>
              <a:rPr b="1" lang="en" sz="1200">
                <a:solidFill>
                  <a:srgbClr val="1F2328"/>
                </a:solidFill>
                <a:highlight>
                  <a:srgbClr val="FFFFFF"/>
                </a:highlight>
              </a:rPr>
              <a:t>output</a:t>
            </a:r>
            <a:r>
              <a:rPr lang="en" sz="1200">
                <a:solidFill>
                  <a:srgbClr val="1F2328"/>
                </a:solidFill>
                <a:highlight>
                  <a:srgbClr val="FFFFFF"/>
                </a:highlight>
              </a:rPr>
              <a:t>: model metadata in GeoCSV and JSON formats </a:t>
            </a:r>
            <a:endParaRPr/>
          </a:p>
        </p:txBody>
      </p:sp>
      <p:sp>
        <p:nvSpPr>
          <p:cNvPr id="138" name="Google Shape;138;p21"/>
          <p:cNvSpPr/>
          <p:nvPr/>
        </p:nvSpPr>
        <p:spPr>
          <a:xfrm>
            <a:off x="2719100" y="917640"/>
            <a:ext cx="243600" cy="17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1"/>
          <p:cNvSpPr txBox="1"/>
          <p:nvPr/>
        </p:nvSpPr>
        <p:spPr>
          <a:xfrm>
            <a:off x="533400" y="1092850"/>
            <a:ext cx="8610600" cy="4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1200"/>
              </a:spcAft>
              <a:buNone/>
            </a:pPr>
            <a:r>
              <a:rPr b="1" lang="en" sz="900">
                <a:solidFill>
                  <a:srgbClr val="1F2328"/>
                </a:solidFill>
                <a:highlight>
                  <a:srgbClr val="FFFFFF"/>
                </a:highlight>
              </a:rPr>
              <a:t>NOTE: T</a:t>
            </a:r>
            <a:r>
              <a:rPr b="1" lang="en" sz="900">
                <a:solidFill>
                  <a:srgbClr val="1F2328"/>
                </a:solidFill>
                <a:highlight>
                  <a:srgbClr val="FFFFFF"/>
                </a:highlight>
              </a:rPr>
              <a:t>emplates for the metadata files are available under the </a:t>
            </a:r>
            <a:r>
              <a:rPr b="1" i="1" lang="en" sz="900">
                <a:solidFill>
                  <a:srgbClr val="980000"/>
                </a:solidFill>
                <a:highlight>
                  <a:srgbClr val="FFFFFF"/>
                </a:highlight>
              </a:rPr>
              <a:t>template</a:t>
            </a:r>
            <a:r>
              <a:rPr b="1" lang="en" sz="900">
                <a:solidFill>
                  <a:srgbClr val="1F2328"/>
                </a:solidFill>
                <a:highlight>
                  <a:srgbClr val="FFFFFF"/>
                </a:highlight>
              </a:rPr>
              <a:t> folder. You can use either </a:t>
            </a:r>
            <a:r>
              <a:rPr b="1" i="1" lang="en" sz="900">
                <a:solidFill>
                  <a:srgbClr val="980000"/>
                </a:solidFill>
                <a:highlight>
                  <a:srgbClr val="FFFFFF"/>
                </a:highlight>
              </a:rPr>
              <a:t>metadata_template_detailed.txt</a:t>
            </a:r>
            <a:r>
              <a:rPr b="1" lang="en" sz="900">
                <a:solidFill>
                  <a:srgbClr val="1F2328"/>
                </a:solidFill>
                <a:highlight>
                  <a:srgbClr val="FFFFFF"/>
                </a:highlight>
              </a:rPr>
              <a:t> or </a:t>
            </a:r>
            <a:r>
              <a:rPr b="1" i="1" lang="en" sz="900">
                <a:solidFill>
                  <a:srgbClr val="980000"/>
                </a:solidFill>
                <a:highlight>
                  <a:srgbClr val="FFFFFF"/>
                </a:highlight>
              </a:rPr>
              <a:t>metadata_template.txt</a:t>
            </a:r>
            <a:r>
              <a:rPr b="1" lang="en" sz="900">
                <a:solidFill>
                  <a:srgbClr val="1F2328"/>
                </a:solidFill>
                <a:highlight>
                  <a:srgbClr val="FFFFFF"/>
                </a:highlight>
              </a:rPr>
              <a:t> for model's metadata. The only difference is that the </a:t>
            </a:r>
            <a:r>
              <a:rPr b="1" i="1" lang="en" sz="900">
                <a:solidFill>
                  <a:srgbClr val="980000"/>
                </a:solidFill>
                <a:highlight>
                  <a:srgbClr val="FFFFFF"/>
                </a:highlight>
              </a:rPr>
              <a:t>metadata_template_detailed.txt</a:t>
            </a:r>
            <a:r>
              <a:rPr b="1" lang="en" sz="900">
                <a:solidFill>
                  <a:srgbClr val="1F2328"/>
                </a:solidFill>
                <a:highlight>
                  <a:srgbClr val="FFFFFF"/>
                </a:highlight>
              </a:rPr>
              <a:t> has full description for the model parameters.</a:t>
            </a:r>
            <a:endParaRPr sz="2000">
              <a:solidFill>
                <a:srgbClr val="3D3D3D"/>
              </a:solidFill>
            </a:endParaRPr>
          </a:p>
        </p:txBody>
      </p:sp>
      <p:sp>
        <p:nvSpPr>
          <p:cNvPr id="140" name="Google Shape;140;p21"/>
          <p:cNvSpPr txBox="1"/>
          <p:nvPr/>
        </p:nvSpPr>
        <p:spPr>
          <a:xfrm>
            <a:off x="388950" y="1639875"/>
            <a:ext cx="8075700" cy="3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980000"/>
                </a:solidFill>
              </a:rPr>
              <a:t># Rules:</a:t>
            </a:r>
            <a:endParaRPr sz="800">
              <a:solidFill>
                <a:srgbClr val="980000"/>
              </a:solidFill>
            </a:endParaRPr>
          </a:p>
          <a:p>
            <a:pPr indent="0" lvl="0" marL="0" rtl="0" algn="l">
              <a:spcBef>
                <a:spcPts val="0"/>
              </a:spcBef>
              <a:spcAft>
                <a:spcPts val="0"/>
              </a:spcAft>
              <a:buClr>
                <a:schemeClr val="dk1"/>
              </a:buClr>
              <a:buSzPts val="1100"/>
              <a:buFont typeface="Arial"/>
              <a:buNone/>
            </a:pPr>
            <a:r>
              <a:rPr lang="en" sz="800">
                <a:solidFill>
                  <a:srgbClr val="980000"/>
                </a:solidFill>
              </a:rPr>
              <a:t># Blank lines and lines starting with # are ignored</a:t>
            </a:r>
            <a:endParaRPr sz="800">
              <a:solidFill>
                <a:srgbClr val="980000"/>
              </a:solidFill>
            </a:endParaRPr>
          </a:p>
          <a:p>
            <a:pPr indent="0" lvl="0" marL="0" rtl="0" algn="l">
              <a:spcBef>
                <a:spcPts val="0"/>
              </a:spcBef>
              <a:spcAft>
                <a:spcPts val="0"/>
              </a:spcAft>
              <a:buClr>
                <a:schemeClr val="dk1"/>
              </a:buClr>
              <a:buSzPts val="1100"/>
              <a:buFont typeface="Arial"/>
              <a:buNone/>
            </a:pPr>
            <a:r>
              <a:rPr lang="en" sz="800">
                <a:solidFill>
                  <a:srgbClr val="980000"/>
                </a:solidFill>
              </a:rPr>
              <a:t># Each parameter should be defined on a new line with key=value format (quotes are not required)</a:t>
            </a:r>
            <a:endParaRPr sz="800">
              <a:solidFill>
                <a:srgbClr val="980000"/>
              </a:solidFill>
            </a:endParaRPr>
          </a:p>
          <a:p>
            <a:pPr indent="0" lvl="0" marL="0" rtl="0" algn="l">
              <a:spcBef>
                <a:spcPts val="0"/>
              </a:spcBef>
              <a:spcAft>
                <a:spcPts val="0"/>
              </a:spcAft>
              <a:buClr>
                <a:schemeClr val="dk1"/>
              </a:buClr>
              <a:buSzPts val="1100"/>
              <a:buFont typeface="Arial"/>
              <a:buNone/>
            </a:pPr>
            <a:r>
              <a:rPr lang="en" sz="800">
                <a:solidFill>
                  <a:srgbClr val="980000"/>
                </a:solidFill>
              </a:rPr>
              <a:t># Lines starting with "-" indicate a new parameter definition</a:t>
            </a:r>
            <a:endParaRPr sz="800">
              <a:solidFill>
                <a:srgbClr val="980000"/>
              </a:solidFill>
            </a:endParaRPr>
          </a:p>
          <a:p>
            <a:pPr indent="0" lvl="0" marL="0" rtl="0" algn="l">
              <a:spcBef>
                <a:spcPts val="0"/>
              </a:spcBef>
              <a:spcAft>
                <a:spcPts val="0"/>
              </a:spcAft>
              <a:buClr>
                <a:schemeClr val="dk1"/>
              </a:buClr>
              <a:buSzPts val="1100"/>
              <a:buFont typeface="Arial"/>
              <a:buNone/>
            </a:pPr>
            <a:r>
              <a:rPr lang="en" sz="800">
                <a:solidFill>
                  <a:srgbClr val="980000"/>
                </a:solidFill>
              </a:rPr>
              <a:t># Lines starting with "&gt;" indicate a new parameter grouping.</a:t>
            </a:r>
            <a:endParaRPr sz="800">
              <a:solidFill>
                <a:srgbClr val="980000"/>
              </a:solidFill>
            </a:endParaRPr>
          </a:p>
          <a:p>
            <a:pPr indent="0" lvl="0" marL="0" rtl="0" algn="l">
              <a:spcBef>
                <a:spcPts val="0"/>
              </a:spcBef>
              <a:spcAft>
                <a:spcPts val="0"/>
              </a:spcAft>
              <a:buClr>
                <a:schemeClr val="dk1"/>
              </a:buClr>
              <a:buSzPts val="1100"/>
              <a:buFont typeface="Arial"/>
              <a:buNone/>
            </a:pPr>
            <a:r>
              <a:rPr lang="en" sz="800">
                <a:solidFill>
                  <a:srgbClr val="980000"/>
                </a:solidFill>
              </a:rPr>
              <a:t>#    - Each parameter group should contain one or more parameter definition (key=value) on a new line </a:t>
            </a:r>
            <a:endParaRPr sz="800">
              <a:solidFill>
                <a:srgbClr val="980000"/>
              </a:solidFill>
            </a:endParaRPr>
          </a:p>
          <a:p>
            <a:pPr indent="0" lvl="0" marL="0" rtl="0" algn="l">
              <a:spcBef>
                <a:spcPts val="0"/>
              </a:spcBef>
              <a:spcAft>
                <a:spcPts val="0"/>
              </a:spcAft>
              <a:buClr>
                <a:schemeClr val="dk1"/>
              </a:buClr>
              <a:buSzPts val="1100"/>
              <a:buFont typeface="Arial"/>
              <a:buNone/>
            </a:pPr>
            <a:r>
              <a:rPr lang="en" sz="800">
                <a:solidFill>
                  <a:srgbClr val="980000"/>
                </a:solidFill>
              </a:rPr>
              <a:t>#    - The leading and trailing blank spaces are ignored</a:t>
            </a:r>
            <a:endParaRPr sz="800">
              <a:solidFill>
                <a:srgbClr val="980000"/>
              </a:solidFill>
            </a:endParaRPr>
          </a:p>
          <a:p>
            <a:pPr indent="0" lvl="0" marL="0" rtl="0" algn="l">
              <a:spcBef>
                <a:spcPts val="0"/>
              </a:spcBef>
              <a:spcAft>
                <a:spcPts val="0"/>
              </a:spcAft>
              <a:buClr>
                <a:schemeClr val="dk1"/>
              </a:buClr>
              <a:buSzPts val="1100"/>
              <a:buFont typeface="Arial"/>
              <a:buNone/>
            </a:pPr>
            <a:r>
              <a:rPr lang="en" sz="800">
                <a:solidFill>
                  <a:srgbClr val="980000"/>
                </a:solidFill>
              </a:rPr>
              <a:t># Lines starting with "&gt;&gt;" indicate a new parameter sub-grouping.</a:t>
            </a:r>
            <a:endParaRPr sz="800">
              <a:solidFill>
                <a:srgbClr val="980000"/>
              </a:solidFill>
            </a:endParaRPr>
          </a:p>
          <a:p>
            <a:pPr indent="0" lvl="0" marL="0" rtl="0" algn="l">
              <a:spcBef>
                <a:spcPts val="0"/>
              </a:spcBef>
              <a:spcAft>
                <a:spcPts val="0"/>
              </a:spcAft>
              <a:buClr>
                <a:schemeClr val="dk1"/>
              </a:buClr>
              <a:buSzPts val="1100"/>
              <a:buFont typeface="Arial"/>
              <a:buNone/>
            </a:pPr>
            <a:r>
              <a:rPr lang="en" sz="800">
                <a:solidFill>
                  <a:srgbClr val="980000"/>
                </a:solidFill>
              </a:rPr>
              <a:t>#    - Each parameter sub-group should be nested under a parameter group</a:t>
            </a:r>
            <a:endParaRPr sz="800">
              <a:solidFill>
                <a:srgbClr val="980000"/>
              </a:solidFill>
            </a:endParaRPr>
          </a:p>
          <a:p>
            <a:pPr indent="0" lvl="0" marL="0" rtl="0" algn="l">
              <a:spcBef>
                <a:spcPts val="0"/>
              </a:spcBef>
              <a:spcAft>
                <a:spcPts val="0"/>
              </a:spcAft>
              <a:buClr>
                <a:schemeClr val="dk1"/>
              </a:buClr>
              <a:buSzPts val="1100"/>
              <a:buFont typeface="Arial"/>
              <a:buNone/>
            </a:pPr>
            <a:r>
              <a:rPr lang="en" sz="800">
                <a:solidFill>
                  <a:srgbClr val="980000"/>
                </a:solidFill>
              </a:rPr>
              <a:t>#    - Each parameter sub-group should contain one or more parameter definition (key=value) on a new line </a:t>
            </a:r>
            <a:endParaRPr sz="800">
              <a:solidFill>
                <a:srgbClr val="980000"/>
              </a:solidFill>
            </a:endParaRPr>
          </a:p>
          <a:p>
            <a:pPr indent="0" lvl="0" marL="0" rtl="0" algn="l">
              <a:spcBef>
                <a:spcPts val="0"/>
              </a:spcBef>
              <a:spcAft>
                <a:spcPts val="0"/>
              </a:spcAft>
              <a:buClr>
                <a:schemeClr val="dk1"/>
              </a:buClr>
              <a:buSzPts val="1100"/>
              <a:buFont typeface="Arial"/>
              <a:buNone/>
            </a:pPr>
            <a:r>
              <a:rPr lang="en" sz="800">
                <a:solidFill>
                  <a:srgbClr val="980000"/>
                </a:solidFill>
              </a:rPr>
              <a:t>#    - The leading and trailing blank spaces are ignored</a:t>
            </a:r>
            <a:endParaRPr sz="800">
              <a:solidFill>
                <a:srgbClr val="980000"/>
              </a:solidFill>
            </a:endParaRPr>
          </a:p>
          <a:p>
            <a:pPr indent="0" lvl="0" marL="0" rtl="0" algn="l">
              <a:spcBef>
                <a:spcPts val="0"/>
              </a:spcBef>
              <a:spcAft>
                <a:spcPts val="0"/>
              </a:spcAft>
              <a:buClr>
                <a:schemeClr val="dk1"/>
              </a:buClr>
              <a:buSzPts val="1100"/>
              <a:buFont typeface="Arial"/>
              <a:buNone/>
            </a:pPr>
            <a:r>
              <a:t/>
            </a:r>
            <a:endParaRPr sz="800">
              <a:solidFill>
                <a:srgbClr val="3D3D3D"/>
              </a:solidFill>
            </a:endParaRPr>
          </a:p>
          <a:p>
            <a:pPr indent="0" lvl="0" marL="0" rtl="0" algn="l">
              <a:spcBef>
                <a:spcPts val="0"/>
              </a:spcBef>
              <a:spcAft>
                <a:spcPts val="0"/>
              </a:spcAft>
              <a:buClr>
                <a:schemeClr val="dk1"/>
              </a:buClr>
              <a:buSzPts val="1100"/>
              <a:buFont typeface="Arial"/>
              <a:buNone/>
            </a:pPr>
            <a:r>
              <a:rPr lang="en" sz="800">
                <a:solidFill>
                  <a:srgbClr val="3D3D3D"/>
                </a:solidFill>
              </a:rPr>
              <a:t>&gt; delimiter</a:t>
            </a:r>
            <a:endParaRPr sz="800">
              <a:solidFill>
                <a:srgbClr val="3D3D3D"/>
              </a:solidFill>
            </a:endParaRPr>
          </a:p>
          <a:p>
            <a:pPr indent="0" lvl="0" marL="0" rtl="0" algn="l">
              <a:spcBef>
                <a:spcPts val="0"/>
              </a:spcBef>
              <a:spcAft>
                <a:spcPts val="0"/>
              </a:spcAft>
              <a:buClr>
                <a:schemeClr val="dk1"/>
              </a:buClr>
              <a:buSzPts val="1100"/>
              <a:buFont typeface="Arial"/>
              <a:buNone/>
            </a:pPr>
            <a:r>
              <a:rPr lang="en" sz="800">
                <a:solidFill>
                  <a:srgbClr val="3D3D3D"/>
                </a:solidFill>
              </a:rPr>
              <a:t>    data = </a:t>
            </a:r>
            <a:endParaRPr sz="800">
              <a:solidFill>
                <a:srgbClr val="3D3D3D"/>
              </a:solidFill>
            </a:endParaRPr>
          </a:p>
          <a:p>
            <a:pPr indent="0" lvl="0" marL="0" rtl="0" algn="l">
              <a:spcBef>
                <a:spcPts val="0"/>
              </a:spcBef>
              <a:spcAft>
                <a:spcPts val="0"/>
              </a:spcAft>
              <a:buNone/>
            </a:pPr>
            <a:r>
              <a:rPr lang="en" sz="800">
                <a:solidFill>
                  <a:srgbClr val="3D3D3D"/>
                </a:solidFill>
              </a:rPr>
              <a:t>    geocsv = |</a:t>
            </a:r>
            <a:br>
              <a:rPr lang="en" sz="800">
                <a:solidFill>
                  <a:srgbClr val="3D3D3D"/>
                </a:solidFill>
              </a:rPr>
            </a:br>
            <a:br>
              <a:rPr lang="en" sz="800">
                <a:solidFill>
                  <a:srgbClr val="3D3D3D"/>
                </a:solidFill>
              </a:rPr>
            </a:br>
            <a:r>
              <a:rPr lang="en" sz="900">
                <a:solidFill>
                  <a:srgbClr val="3D3D3D"/>
                </a:solidFill>
              </a:rPr>
              <a:t>&gt; model</a:t>
            </a:r>
            <a:endParaRPr sz="900">
              <a:solidFill>
                <a:srgbClr val="3D3D3D"/>
              </a:solidFill>
            </a:endParaRPr>
          </a:p>
          <a:p>
            <a:pPr indent="0" lvl="0" marL="0" rtl="0" algn="l">
              <a:spcBef>
                <a:spcPts val="0"/>
              </a:spcBef>
              <a:spcAft>
                <a:spcPts val="0"/>
              </a:spcAft>
              <a:buNone/>
            </a:pPr>
            <a:r>
              <a:rPr lang="en" sz="900">
                <a:solidFill>
                  <a:srgbClr val="3D3D3D"/>
                </a:solidFill>
              </a:rPr>
              <a:t>    model = Cascadia_ANT+RF_Delph2018</a:t>
            </a:r>
            <a:endParaRPr sz="900">
              <a:solidFill>
                <a:srgbClr val="3D3D3D"/>
              </a:solidFill>
            </a:endParaRPr>
          </a:p>
          <a:p>
            <a:pPr indent="0" lvl="0" marL="0" rtl="0" algn="l">
              <a:spcBef>
                <a:spcPts val="0"/>
              </a:spcBef>
              <a:spcAft>
                <a:spcPts val="0"/>
              </a:spcAft>
              <a:buNone/>
            </a:pPr>
            <a:r>
              <a:rPr lang="en" sz="900">
                <a:solidFill>
                  <a:srgbClr val="3D3D3D"/>
                </a:solidFill>
              </a:rPr>
              <a:t>    title = 3D vertical shear-wave velocity model of the Cascadian forearc from the joint inversion of ambient noise dispersion and receiver functions</a:t>
            </a:r>
            <a:endParaRPr sz="900">
              <a:solidFill>
                <a:srgbClr val="3D3D3D"/>
              </a:solidFill>
            </a:endParaRPr>
          </a:p>
          <a:p>
            <a:pPr indent="0" lvl="0" marL="0" rtl="0" algn="l">
              <a:spcBef>
                <a:spcPts val="0"/>
              </a:spcBef>
              <a:spcAft>
                <a:spcPts val="0"/>
              </a:spcAft>
              <a:buNone/>
            </a:pPr>
            <a:r>
              <a:rPr lang="en" sz="900">
                <a:solidFill>
                  <a:srgbClr val="3D3D3D"/>
                </a:solidFill>
              </a:rPr>
              <a:t>    summary = Cascadia_ANT+RF_Delph2018 was created from the joint inversion of ambient noise Rayleigh waves dispersion measurements (8-50 seconds)....</a:t>
            </a:r>
            <a:endParaRPr sz="900">
              <a:solidFill>
                <a:srgbClr val="3D3D3D"/>
              </a:solidFill>
            </a:endParaRPr>
          </a:p>
          <a:p>
            <a:pPr indent="0" lvl="0" marL="0" rtl="0" algn="l">
              <a:spcBef>
                <a:spcPts val="0"/>
              </a:spcBef>
              <a:spcAft>
                <a:spcPts val="0"/>
              </a:spcAft>
              <a:buNone/>
            </a:pPr>
            <a:r>
              <a:rPr lang="en" sz="900">
                <a:solidFill>
                  <a:srgbClr val="3D3D3D"/>
                </a:solidFill>
              </a:rPr>
              <a:t>    reference = Delph, Levander, and Niu (2018)</a:t>
            </a:r>
            <a:endParaRPr sz="900">
              <a:solidFill>
                <a:srgbClr val="3D3D3D"/>
              </a:solidFill>
            </a:endParaRPr>
          </a:p>
          <a:p>
            <a:pPr indent="0" lvl="0" marL="0" rtl="0" algn="l">
              <a:spcBef>
                <a:spcPts val="0"/>
              </a:spcBef>
              <a:spcAft>
                <a:spcPts val="0"/>
              </a:spcAft>
              <a:buNone/>
            </a:pPr>
            <a:r>
              <a:rPr lang="en" sz="900">
                <a:solidFill>
                  <a:srgbClr val="3D3D3D"/>
                </a:solidFill>
              </a:rPr>
              <a:t>    reference_pid = doi:10.1029/2018gl079518</a:t>
            </a:r>
            <a:endParaRPr sz="900">
              <a:solidFill>
                <a:srgbClr val="3D3D3D"/>
              </a:solidFill>
            </a:endParaRPr>
          </a:p>
          <a:p>
            <a:pPr indent="0" lvl="0" marL="0" rtl="0" algn="l">
              <a:spcBef>
                <a:spcPts val="0"/>
              </a:spcBef>
              <a:spcAft>
                <a:spcPts val="0"/>
              </a:spcAft>
              <a:buNone/>
            </a:pPr>
            <a:r>
              <a:rPr lang="en" sz="900">
                <a:solidFill>
                  <a:srgbClr val="3D3D3D"/>
                </a:solidFill>
              </a:rPr>
              <a:t>    data_revision = r0.1</a:t>
            </a:r>
            <a:endParaRPr sz="900">
              <a:solidFill>
                <a:srgbClr val="3D3D3D"/>
              </a:solidFill>
            </a:endParaRPr>
          </a:p>
          <a:p>
            <a:pPr indent="0" lvl="0" marL="0" rtl="0" algn="l">
              <a:spcBef>
                <a:spcPts val="0"/>
              </a:spcBef>
              <a:spcAft>
                <a:spcPts val="0"/>
              </a:spcAft>
              <a:buNone/>
            </a:pPr>
            <a:r>
              <a:rPr lang="en" sz="900">
                <a:solidFill>
                  <a:srgbClr val="3D3D3D"/>
                </a:solidFill>
              </a:rPr>
              <a:t>    version = v0.0</a:t>
            </a:r>
            <a:endParaRPr sz="800">
              <a:solidFill>
                <a:srgbClr val="3D3D3D"/>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330476" y="102297"/>
            <a:ext cx="5703000" cy="650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lang="en" sz="2200"/>
              <a:t>c</a:t>
            </a:r>
            <a:r>
              <a:rPr lang="en" sz="2200"/>
              <a:t>vm_writer - metadata output example</a:t>
            </a:r>
            <a:endParaRPr sz="2200"/>
          </a:p>
        </p:txBody>
      </p:sp>
      <p:sp>
        <p:nvSpPr>
          <p:cNvPr id="146" name="Google Shape;146;p22"/>
          <p:cNvSpPr txBox="1"/>
          <p:nvPr>
            <p:ph idx="1" type="body"/>
          </p:nvPr>
        </p:nvSpPr>
        <p:spPr>
          <a:xfrm>
            <a:off x="512987" y="868950"/>
            <a:ext cx="7886700" cy="321300"/>
          </a:xfrm>
          <a:prstGeom prst="rect">
            <a:avLst/>
          </a:prstGeom>
        </p:spPr>
        <p:txBody>
          <a:bodyPr anchorCtr="0" anchor="t" bIns="34275" lIns="68575" spcFirstLastPara="1" rIns="68575" wrap="square" tIns="34275">
            <a:normAutofit lnSpcReduction="20000"/>
          </a:bodyPr>
          <a:lstStyle/>
          <a:p>
            <a:pPr indent="0" lvl="0" marL="0" rtl="0" algn="l">
              <a:lnSpc>
                <a:spcPct val="115000"/>
              </a:lnSpc>
              <a:spcBef>
                <a:spcPts val="800"/>
              </a:spcBef>
              <a:spcAft>
                <a:spcPts val="0"/>
              </a:spcAft>
              <a:buNone/>
            </a:pPr>
            <a:r>
              <a:rPr b="1" lang="en" sz="1200">
                <a:solidFill>
                  <a:srgbClr val="1F2328"/>
                </a:solidFill>
                <a:highlight>
                  <a:srgbClr val="FFFFFF"/>
                </a:highlight>
              </a:rPr>
              <a:t>Input</a:t>
            </a:r>
            <a:r>
              <a:rPr lang="en" sz="1200">
                <a:solidFill>
                  <a:srgbClr val="1F2328"/>
                </a:solidFill>
                <a:highlight>
                  <a:srgbClr val="FFFFFF"/>
                </a:highlight>
              </a:rPr>
              <a:t>: text model metadata file        </a:t>
            </a:r>
            <a:r>
              <a:rPr b="1" lang="en" sz="1200">
                <a:solidFill>
                  <a:srgbClr val="1F2328"/>
                </a:solidFill>
                <a:highlight>
                  <a:srgbClr val="FFFFFF"/>
                </a:highlight>
              </a:rPr>
              <a:t>output</a:t>
            </a:r>
            <a:r>
              <a:rPr lang="en" sz="1200">
                <a:solidFill>
                  <a:srgbClr val="1F2328"/>
                </a:solidFill>
                <a:highlight>
                  <a:srgbClr val="FFFFFF"/>
                </a:highlight>
              </a:rPr>
              <a:t>: model metadata in GeoCSV and JSON formats </a:t>
            </a:r>
            <a:endParaRPr/>
          </a:p>
        </p:txBody>
      </p:sp>
      <p:sp>
        <p:nvSpPr>
          <p:cNvPr id="147" name="Google Shape;147;p22"/>
          <p:cNvSpPr/>
          <p:nvPr/>
        </p:nvSpPr>
        <p:spPr>
          <a:xfrm>
            <a:off x="2719100" y="917640"/>
            <a:ext cx="243600" cy="17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p22"/>
          <p:cNvSpPr txBox="1"/>
          <p:nvPr/>
        </p:nvSpPr>
        <p:spPr>
          <a:xfrm>
            <a:off x="319075" y="1765475"/>
            <a:ext cx="8690400" cy="3014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1F2328"/>
              </a:buClr>
              <a:buSzPts val="1200"/>
              <a:buAutoNum type="arabicPeriod"/>
            </a:pPr>
            <a:r>
              <a:rPr lang="en" sz="1200">
                <a:solidFill>
                  <a:srgbClr val="1F2328"/>
                </a:solidFill>
                <a:highlight>
                  <a:srgbClr val="FFFFFF"/>
                </a:highlight>
              </a:rPr>
              <a:t>cd to the model directory </a:t>
            </a:r>
            <a:r>
              <a:rPr i="1" lang="en" sz="1200">
                <a:solidFill>
                  <a:srgbClr val="980000"/>
                </a:solidFill>
                <a:highlight>
                  <a:srgbClr val="FFFFFF"/>
                </a:highlight>
              </a:rPr>
              <a:t>sample-files/Cascadia-ANT+RF-Delph2018</a:t>
            </a:r>
            <a:br>
              <a:rPr i="1" lang="en" sz="1200">
                <a:solidFill>
                  <a:srgbClr val="980000"/>
                </a:solidFill>
                <a:highlight>
                  <a:srgbClr val="FFFFFF"/>
                </a:highlight>
              </a:rPr>
            </a:br>
            <a:endParaRPr i="1" sz="1200">
              <a:solidFill>
                <a:srgbClr val="980000"/>
              </a:solidFill>
              <a:highlight>
                <a:srgbClr val="FFFFFF"/>
              </a:highlight>
            </a:endParaRPr>
          </a:p>
          <a:p>
            <a:pPr indent="-304800" lvl="0" marL="457200" rtl="0" algn="l">
              <a:lnSpc>
                <a:spcPct val="115000"/>
              </a:lnSpc>
              <a:spcBef>
                <a:spcPts val="0"/>
              </a:spcBef>
              <a:spcAft>
                <a:spcPts val="0"/>
              </a:spcAft>
              <a:buClr>
                <a:srgbClr val="1F2328"/>
              </a:buClr>
              <a:buSzPts val="1200"/>
              <a:buAutoNum type="arabicPeriod"/>
            </a:pPr>
            <a:r>
              <a:rPr i="1" lang="en" sz="1200">
                <a:solidFill>
                  <a:srgbClr val="980000"/>
                </a:solidFill>
                <a:highlight>
                  <a:srgbClr val="FFFFFF"/>
                </a:highlight>
              </a:rPr>
              <a:t>Cascadia-ANT+RF_meta.txt</a:t>
            </a:r>
            <a:r>
              <a:rPr lang="en" sz="1200">
                <a:solidFill>
                  <a:srgbClr val="1F2328"/>
                </a:solidFill>
                <a:highlight>
                  <a:srgbClr val="FFFFFF"/>
                </a:highlight>
              </a:rPr>
              <a:t>  is the metadata file</a:t>
            </a:r>
            <a:br>
              <a:rPr lang="en" sz="1200">
                <a:solidFill>
                  <a:srgbClr val="1F2328"/>
                </a:solidFill>
                <a:highlight>
                  <a:srgbClr val="FFFFFF"/>
                </a:highlight>
              </a:rPr>
            </a:br>
            <a:endParaRPr i="1" sz="1200">
              <a:solidFill>
                <a:srgbClr val="1F2328"/>
              </a:solidFill>
              <a:highlight>
                <a:srgbClr val="FFFFFF"/>
              </a:highlight>
            </a:endParaRPr>
          </a:p>
          <a:p>
            <a:pPr indent="-304800" lvl="0" marL="457200" rtl="0" algn="l">
              <a:lnSpc>
                <a:spcPct val="115000"/>
              </a:lnSpc>
              <a:spcBef>
                <a:spcPts val="0"/>
              </a:spcBef>
              <a:spcAft>
                <a:spcPts val="0"/>
              </a:spcAft>
              <a:buClr>
                <a:srgbClr val="1F2328"/>
              </a:buClr>
              <a:buSzPts val="1200"/>
              <a:buAutoNum type="arabicPeriod"/>
            </a:pPr>
            <a:r>
              <a:rPr i="1" lang="en" sz="1200">
                <a:solidFill>
                  <a:srgbClr val="980000"/>
                </a:solidFill>
                <a:highlight>
                  <a:srgbClr val="FFFFFF"/>
                </a:highlight>
              </a:rPr>
              <a:t>./../src/</a:t>
            </a:r>
            <a:r>
              <a:rPr b="1" i="1" lang="en" sz="1200">
                <a:solidFill>
                  <a:srgbClr val="980000"/>
                </a:solidFill>
                <a:highlight>
                  <a:srgbClr val="FFFFFF"/>
                </a:highlight>
              </a:rPr>
              <a:t>cvm_writer.py</a:t>
            </a:r>
            <a:r>
              <a:rPr i="1" lang="en" sz="1200">
                <a:solidFill>
                  <a:srgbClr val="980000"/>
                </a:solidFill>
                <a:highlight>
                  <a:srgbClr val="FFFFFF"/>
                </a:highlight>
              </a:rPr>
              <a:t> </a:t>
            </a:r>
            <a:r>
              <a:rPr b="1" i="1" lang="en" sz="1200">
                <a:solidFill>
                  <a:srgbClr val="980000"/>
                </a:solidFill>
                <a:highlight>
                  <a:srgbClr val="FFFFFF"/>
                </a:highlight>
              </a:rPr>
              <a:t>-m</a:t>
            </a:r>
            <a:r>
              <a:rPr i="1" lang="en" sz="1200">
                <a:solidFill>
                  <a:srgbClr val="980000"/>
                </a:solidFill>
                <a:highlight>
                  <a:srgbClr val="FFFFFF"/>
                </a:highlight>
              </a:rPr>
              <a:t> Cascadia-ANT+RF_meta.txt </a:t>
            </a:r>
            <a:r>
              <a:rPr b="1" i="1" lang="en" sz="1200">
                <a:solidFill>
                  <a:srgbClr val="980000"/>
                </a:solidFill>
                <a:highlight>
                  <a:srgbClr val="FFFFFF"/>
                </a:highlight>
              </a:rPr>
              <a:t>-o</a:t>
            </a:r>
            <a:r>
              <a:rPr i="1" lang="en" sz="1200">
                <a:solidFill>
                  <a:srgbClr val="980000"/>
                </a:solidFill>
                <a:highlight>
                  <a:srgbClr val="FFFFFF"/>
                </a:highlight>
              </a:rPr>
              <a:t> Cascadia-ANT+RF-test </a:t>
            </a:r>
            <a:r>
              <a:rPr b="1" i="1" lang="en" sz="1200">
                <a:solidFill>
                  <a:srgbClr val="980000"/>
                </a:solidFill>
                <a:highlight>
                  <a:srgbClr val="FFFFFF"/>
                </a:highlight>
              </a:rPr>
              <a:t>-t</a:t>
            </a:r>
            <a:r>
              <a:rPr i="1" lang="en" sz="1200">
                <a:solidFill>
                  <a:srgbClr val="980000"/>
                </a:solidFill>
                <a:highlight>
                  <a:srgbClr val="FFFFFF"/>
                </a:highlight>
              </a:rPr>
              <a:t> metadata</a:t>
            </a:r>
            <a:br>
              <a:rPr lang="en" sz="1200">
                <a:solidFill>
                  <a:srgbClr val="1F2328"/>
                </a:solidFill>
                <a:highlight>
                  <a:srgbClr val="FFFFFF"/>
                </a:highlight>
              </a:rPr>
            </a:br>
            <a:r>
              <a:rPr i="1" lang="en" sz="1200">
                <a:solidFill>
                  <a:srgbClr val="1F2328"/>
                </a:solidFill>
                <a:highlight>
                  <a:srgbClr val="FFFFFF"/>
                </a:highlight>
              </a:rPr>
              <a:t>-m Cascadia-ANT+RF_meta.txt</a:t>
            </a:r>
            <a:r>
              <a:rPr lang="en" sz="1200">
                <a:solidFill>
                  <a:srgbClr val="1F2328"/>
                </a:solidFill>
                <a:highlight>
                  <a:srgbClr val="FFFFFF"/>
                </a:highlight>
              </a:rPr>
              <a:t> is</a:t>
            </a:r>
            <a:r>
              <a:rPr i="1" lang="en" sz="1200">
                <a:solidFill>
                  <a:srgbClr val="1F2328"/>
                </a:solidFill>
                <a:highlight>
                  <a:srgbClr val="FFFFFF"/>
                </a:highlight>
              </a:rPr>
              <a:t> the metadata file </a:t>
            </a:r>
            <a:br>
              <a:rPr i="1" lang="en" sz="1200">
                <a:solidFill>
                  <a:srgbClr val="1F2328"/>
                </a:solidFill>
                <a:highlight>
                  <a:srgbClr val="FFFFFF"/>
                </a:highlight>
              </a:rPr>
            </a:br>
            <a:r>
              <a:rPr i="1" lang="en" sz="1200">
                <a:solidFill>
                  <a:srgbClr val="1F2328"/>
                </a:solidFill>
                <a:highlight>
                  <a:srgbClr val="FFFFFF"/>
                </a:highlight>
              </a:rPr>
              <a:t>-o Cascadia-ANT+RF-test</a:t>
            </a:r>
            <a:r>
              <a:rPr lang="en" sz="1200">
                <a:solidFill>
                  <a:srgbClr val="1F2328"/>
                </a:solidFill>
                <a:highlight>
                  <a:srgbClr val="FFFFFF"/>
                </a:highlight>
              </a:rPr>
              <a:t> is the output filename (a postfix of </a:t>
            </a:r>
            <a:r>
              <a:rPr i="1" lang="en" sz="1200">
                <a:solidFill>
                  <a:srgbClr val="1F2328"/>
                </a:solidFill>
                <a:highlight>
                  <a:srgbClr val="FFFFFF"/>
                </a:highlight>
              </a:rPr>
              <a:t>_metada</a:t>
            </a:r>
            <a:r>
              <a:rPr lang="en" sz="1200">
                <a:solidFill>
                  <a:srgbClr val="1F2328"/>
                </a:solidFill>
                <a:highlight>
                  <a:srgbClr val="FFFFFF"/>
                </a:highlight>
              </a:rPr>
              <a:t> will be added to the filename)</a:t>
            </a:r>
            <a:br>
              <a:rPr lang="en" sz="1200">
                <a:solidFill>
                  <a:srgbClr val="1F2328"/>
                </a:solidFill>
                <a:highlight>
                  <a:srgbClr val="FFFFFF"/>
                </a:highlight>
              </a:rPr>
            </a:br>
            <a:r>
              <a:rPr i="1" lang="en" sz="1200">
                <a:solidFill>
                  <a:srgbClr val="1F2328"/>
                </a:solidFill>
                <a:highlight>
                  <a:srgbClr val="FFFFFF"/>
                </a:highlight>
              </a:rPr>
              <a:t>-t metadata</a:t>
            </a:r>
            <a:r>
              <a:rPr lang="en" sz="1200">
                <a:solidFill>
                  <a:srgbClr val="1F2328"/>
                </a:solidFill>
                <a:highlight>
                  <a:srgbClr val="FFFFFF"/>
                </a:highlight>
              </a:rPr>
              <a:t> tells the code that we only want the metadata files. </a:t>
            </a:r>
            <a:br>
              <a:rPr lang="en" sz="1200">
                <a:solidFill>
                  <a:srgbClr val="1F2328"/>
                </a:solidFill>
                <a:highlight>
                  <a:srgbClr val="FFFFFF"/>
                </a:highlight>
              </a:rPr>
            </a:br>
            <a:endParaRPr sz="1200">
              <a:solidFill>
                <a:srgbClr val="1F2328"/>
              </a:solidFill>
              <a:highlight>
                <a:srgbClr val="FFFFFF"/>
              </a:highlight>
            </a:endParaRPr>
          </a:p>
          <a:p>
            <a:pPr indent="-304800" lvl="0" marL="457200" rtl="0" algn="l">
              <a:lnSpc>
                <a:spcPct val="115000"/>
              </a:lnSpc>
              <a:spcBef>
                <a:spcPts val="0"/>
              </a:spcBef>
              <a:spcAft>
                <a:spcPts val="0"/>
              </a:spcAft>
              <a:buClr>
                <a:srgbClr val="1F2328"/>
              </a:buClr>
              <a:buSzPts val="1200"/>
              <a:buAutoNum type="arabicPeriod"/>
            </a:pPr>
            <a:r>
              <a:rPr lang="en" sz="1200">
                <a:solidFill>
                  <a:srgbClr val="1F2328"/>
                </a:solidFill>
                <a:highlight>
                  <a:srgbClr val="FFFFFF"/>
                </a:highlight>
              </a:rPr>
              <a:t>After running the above command, you should see two new files in your model directory:</a:t>
            </a:r>
            <a:br>
              <a:rPr lang="en" sz="1200">
                <a:solidFill>
                  <a:srgbClr val="1F2328"/>
                </a:solidFill>
                <a:highlight>
                  <a:srgbClr val="FFFFFF"/>
                </a:highlight>
              </a:rPr>
            </a:br>
            <a:r>
              <a:rPr b="1" i="1" lang="en" sz="1200">
                <a:solidFill>
                  <a:srgbClr val="980000"/>
                </a:solidFill>
                <a:highlight>
                  <a:srgbClr val="FFFFFF"/>
                </a:highlight>
              </a:rPr>
              <a:t>	Metadata JSON file: Cascadia-ANT+RF-test_metadata.json</a:t>
            </a:r>
            <a:br>
              <a:rPr b="1" i="1" lang="en" sz="1200">
                <a:solidFill>
                  <a:srgbClr val="980000"/>
                </a:solidFill>
                <a:highlight>
                  <a:srgbClr val="FFFFFF"/>
                </a:highlight>
              </a:rPr>
            </a:br>
            <a:r>
              <a:rPr b="1" i="1" lang="en" sz="1200">
                <a:solidFill>
                  <a:srgbClr val="980000"/>
                </a:solidFill>
                <a:highlight>
                  <a:srgbClr val="FFFFFF"/>
                </a:highlight>
              </a:rPr>
              <a:t>	Metadata GeoCSV file: Cascadia-ANT+RF-test_metadata.csv</a:t>
            </a:r>
            <a:endParaRPr b="1" i="1" sz="1200">
              <a:solidFill>
                <a:srgbClr val="980000"/>
              </a:solidFill>
              <a:highlight>
                <a:srgbClr val="FFFFFF"/>
              </a:highlight>
            </a:endParaRPr>
          </a:p>
          <a:p>
            <a:pPr indent="0" lvl="0" marL="0" rtl="0" algn="l">
              <a:spcBef>
                <a:spcPts val="1200"/>
              </a:spcBef>
              <a:spcAft>
                <a:spcPts val="0"/>
              </a:spcAft>
              <a:buNone/>
            </a:pPr>
            <a:r>
              <a:t/>
            </a:r>
            <a:endParaRPr sz="2000">
              <a:solidFill>
                <a:srgbClr val="3D3D3D"/>
              </a:solidFill>
            </a:endParaRPr>
          </a:p>
        </p:txBody>
      </p:sp>
      <p:sp>
        <p:nvSpPr>
          <p:cNvPr id="149" name="Google Shape;149;p22"/>
          <p:cNvSpPr txBox="1"/>
          <p:nvPr/>
        </p:nvSpPr>
        <p:spPr>
          <a:xfrm>
            <a:off x="490975" y="1158700"/>
            <a:ext cx="8346600" cy="4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1200"/>
              </a:spcAft>
              <a:buNone/>
            </a:pPr>
            <a:r>
              <a:rPr b="1" lang="en" sz="900">
                <a:solidFill>
                  <a:srgbClr val="1F2328"/>
                </a:solidFill>
                <a:highlight>
                  <a:srgbClr val="FFFFFF"/>
                </a:highlight>
              </a:rPr>
              <a:t>NOTE: </a:t>
            </a:r>
            <a:r>
              <a:rPr b="1" lang="en" sz="900">
                <a:solidFill>
                  <a:srgbClr val="1F2328"/>
                </a:solidFill>
                <a:highlight>
                  <a:srgbClr val="FFFFFF"/>
                </a:highlight>
              </a:rPr>
              <a:t>Templates for the metadata files are available under the </a:t>
            </a:r>
            <a:r>
              <a:rPr b="1" i="1" lang="en" sz="900">
                <a:solidFill>
                  <a:srgbClr val="1F2328"/>
                </a:solidFill>
                <a:highlight>
                  <a:srgbClr val="FFFFFF"/>
                </a:highlight>
              </a:rPr>
              <a:t>template</a:t>
            </a:r>
            <a:r>
              <a:rPr b="1" lang="en" sz="900">
                <a:solidFill>
                  <a:srgbClr val="1F2328"/>
                </a:solidFill>
                <a:highlight>
                  <a:srgbClr val="FFFFFF"/>
                </a:highlight>
              </a:rPr>
              <a:t> folder. You can use either </a:t>
            </a:r>
            <a:r>
              <a:rPr b="1" i="1" lang="en" sz="900">
                <a:solidFill>
                  <a:srgbClr val="1F2328"/>
                </a:solidFill>
                <a:highlight>
                  <a:srgbClr val="FFFFFF"/>
                </a:highlight>
              </a:rPr>
              <a:t>metadata_template_detailed.txt</a:t>
            </a:r>
            <a:r>
              <a:rPr b="1" lang="en" sz="900">
                <a:solidFill>
                  <a:srgbClr val="1F2328"/>
                </a:solidFill>
                <a:highlight>
                  <a:srgbClr val="FFFFFF"/>
                </a:highlight>
              </a:rPr>
              <a:t> or </a:t>
            </a:r>
            <a:r>
              <a:rPr b="1" i="1" lang="en" sz="900">
                <a:solidFill>
                  <a:srgbClr val="1F2328"/>
                </a:solidFill>
                <a:highlight>
                  <a:srgbClr val="FFFFFF"/>
                </a:highlight>
              </a:rPr>
              <a:t>metadata_template.txt</a:t>
            </a:r>
            <a:r>
              <a:rPr b="1" lang="en" sz="900">
                <a:solidFill>
                  <a:srgbClr val="1F2328"/>
                </a:solidFill>
                <a:highlight>
                  <a:srgbClr val="FFFFFF"/>
                </a:highlight>
              </a:rPr>
              <a:t> for model's metadata. The only difference is that the </a:t>
            </a:r>
            <a:r>
              <a:rPr b="1" i="1" lang="en" sz="900">
                <a:solidFill>
                  <a:srgbClr val="1F2328"/>
                </a:solidFill>
                <a:highlight>
                  <a:srgbClr val="FFFFFF"/>
                </a:highlight>
              </a:rPr>
              <a:t>metadata_template_detailed.txt</a:t>
            </a:r>
            <a:r>
              <a:rPr b="1" lang="en" sz="900">
                <a:solidFill>
                  <a:srgbClr val="1F2328"/>
                </a:solidFill>
                <a:highlight>
                  <a:srgbClr val="FFFFFF"/>
                </a:highlight>
              </a:rPr>
              <a:t> has full description for the model parameters.</a:t>
            </a:r>
            <a:endParaRPr sz="2000">
              <a:solidFill>
                <a:srgbClr val="3D3D3D"/>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200">
                <a:solidFill>
                  <a:schemeClr val="accent2"/>
                </a:solidFill>
              </a:rPr>
              <a:t>cvm_writer - metadata output example</a:t>
            </a:r>
            <a:endParaRPr/>
          </a:p>
        </p:txBody>
      </p:sp>
      <p:pic>
        <p:nvPicPr>
          <p:cNvPr id="155" name="Google Shape;155;p23"/>
          <p:cNvPicPr preferRelativeResize="0"/>
          <p:nvPr/>
        </p:nvPicPr>
        <p:blipFill>
          <a:blip r:embed="rId3">
            <a:alphaModFix/>
          </a:blip>
          <a:stretch>
            <a:fillRect/>
          </a:stretch>
        </p:blipFill>
        <p:spPr>
          <a:xfrm>
            <a:off x="3967250" y="1585600"/>
            <a:ext cx="4731851" cy="3399475"/>
          </a:xfrm>
          <a:prstGeom prst="rect">
            <a:avLst/>
          </a:prstGeom>
          <a:noFill/>
          <a:ln>
            <a:noFill/>
          </a:ln>
          <a:effectLst>
            <a:outerShdw blurRad="57150" rotWithShape="0" algn="bl" dir="5400000" dist="19050">
              <a:srgbClr val="000000">
                <a:alpha val="50000"/>
              </a:srgbClr>
            </a:outerShdw>
          </a:effectLst>
        </p:spPr>
      </p:pic>
      <p:pic>
        <p:nvPicPr>
          <p:cNvPr id="156" name="Google Shape;156;p23"/>
          <p:cNvPicPr preferRelativeResize="0"/>
          <p:nvPr/>
        </p:nvPicPr>
        <p:blipFill>
          <a:blip r:embed="rId4">
            <a:alphaModFix/>
          </a:blip>
          <a:stretch>
            <a:fillRect/>
          </a:stretch>
        </p:blipFill>
        <p:spPr>
          <a:xfrm>
            <a:off x="249750" y="1125700"/>
            <a:ext cx="3613502" cy="3106926"/>
          </a:xfrm>
          <a:prstGeom prst="rect">
            <a:avLst/>
          </a:prstGeom>
          <a:noFill/>
          <a:ln>
            <a:noFill/>
          </a:ln>
          <a:effectLst>
            <a:outerShdw blurRad="57150" rotWithShape="0" algn="bl" dir="5400000" dist="19050">
              <a:srgbClr val="000000">
                <a:alpha val="50000"/>
              </a:srgbClr>
            </a:outerShdw>
          </a:effectLst>
        </p:spPr>
      </p:pic>
      <p:sp>
        <p:nvSpPr>
          <p:cNvPr id="157" name="Google Shape;157;p23"/>
          <p:cNvSpPr txBox="1"/>
          <p:nvPr/>
        </p:nvSpPr>
        <p:spPr>
          <a:xfrm>
            <a:off x="-337325" y="823775"/>
            <a:ext cx="5170800" cy="399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300"/>
              </a:spcBef>
              <a:spcAft>
                <a:spcPts val="1200"/>
              </a:spcAft>
              <a:buNone/>
            </a:pPr>
            <a:r>
              <a:rPr b="1" i="1" lang="en" sz="1200">
                <a:solidFill>
                  <a:srgbClr val="980000"/>
                </a:solidFill>
                <a:highlight>
                  <a:schemeClr val="lt1"/>
                </a:highlight>
              </a:rPr>
              <a:t>Metadata GeoCSV file: Cascadia-ANT+RF-test_metadata.csv</a:t>
            </a:r>
            <a:endParaRPr sz="2000">
              <a:solidFill>
                <a:srgbClr val="3D3D3D"/>
              </a:solidFill>
            </a:endParaRPr>
          </a:p>
        </p:txBody>
      </p:sp>
      <p:sp>
        <p:nvSpPr>
          <p:cNvPr id="158" name="Google Shape;158;p23"/>
          <p:cNvSpPr txBox="1"/>
          <p:nvPr/>
        </p:nvSpPr>
        <p:spPr>
          <a:xfrm>
            <a:off x="3967250" y="1166588"/>
            <a:ext cx="5020800" cy="39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1200"/>
              </a:spcAft>
              <a:buNone/>
            </a:pPr>
            <a:r>
              <a:rPr b="1" i="1" lang="en" sz="1200">
                <a:solidFill>
                  <a:srgbClr val="980000"/>
                </a:solidFill>
                <a:highlight>
                  <a:schemeClr val="lt1"/>
                </a:highlight>
              </a:rPr>
              <a:t>Metadata JSON file: Cascadia-ANT+RF-test_metadata.json</a:t>
            </a:r>
            <a:endParaRPr sz="2000">
              <a:solidFill>
                <a:srgbClr val="3D3D3D"/>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200"/>
              <a:t>c</a:t>
            </a:r>
            <a:r>
              <a:rPr lang="en" sz="2200"/>
              <a:t>vm_writer </a:t>
            </a:r>
            <a:r>
              <a:rPr lang="en" sz="2200">
                <a:solidFill>
                  <a:schemeClr val="accent2"/>
                </a:solidFill>
              </a:rPr>
              <a:t>- model output example</a:t>
            </a:r>
            <a:endParaRPr sz="2200"/>
          </a:p>
        </p:txBody>
      </p:sp>
      <p:sp>
        <p:nvSpPr>
          <p:cNvPr id="164" name="Google Shape;164;p24"/>
          <p:cNvSpPr txBox="1"/>
          <p:nvPr>
            <p:ph idx="1" type="body"/>
          </p:nvPr>
        </p:nvSpPr>
        <p:spPr>
          <a:xfrm>
            <a:off x="330475" y="876800"/>
            <a:ext cx="7886700" cy="311400"/>
          </a:xfrm>
          <a:prstGeom prst="rect">
            <a:avLst/>
          </a:prstGeom>
        </p:spPr>
        <p:txBody>
          <a:bodyPr anchorCtr="0" anchor="t" bIns="34275" lIns="68575" spcFirstLastPara="1" rIns="68575" wrap="square" tIns="34275">
            <a:normAutofit/>
          </a:bodyPr>
          <a:lstStyle/>
          <a:p>
            <a:pPr indent="-304800" lvl="0" marL="457200" rtl="0" algn="l">
              <a:lnSpc>
                <a:spcPct val="115000"/>
              </a:lnSpc>
              <a:spcBef>
                <a:spcPts val="800"/>
              </a:spcBef>
              <a:spcAft>
                <a:spcPts val="0"/>
              </a:spcAft>
              <a:buClr>
                <a:srgbClr val="1F2328"/>
              </a:buClr>
              <a:buSzPts val="1200"/>
              <a:buChar char="●"/>
            </a:pPr>
            <a:r>
              <a:rPr b="1" lang="en" sz="1200">
                <a:solidFill>
                  <a:srgbClr val="1F2328"/>
                </a:solidFill>
                <a:highlight>
                  <a:srgbClr val="FFFFFF"/>
                </a:highlight>
              </a:rPr>
              <a:t>Input</a:t>
            </a:r>
            <a:r>
              <a:rPr lang="en" sz="1200">
                <a:solidFill>
                  <a:srgbClr val="1F2328"/>
                </a:solidFill>
                <a:highlight>
                  <a:srgbClr val="FFFFFF"/>
                </a:highlight>
              </a:rPr>
              <a:t>: text model metadata + CSV model data files         </a:t>
            </a:r>
            <a:r>
              <a:rPr b="1" lang="en" sz="1200">
                <a:solidFill>
                  <a:srgbClr val="1F2328"/>
                </a:solidFill>
                <a:highlight>
                  <a:srgbClr val="FFFFFF"/>
                </a:highlight>
              </a:rPr>
              <a:t>output</a:t>
            </a:r>
            <a:r>
              <a:rPr lang="en" sz="1200">
                <a:solidFill>
                  <a:srgbClr val="1F2328"/>
                </a:solidFill>
                <a:highlight>
                  <a:srgbClr val="FFFFFF"/>
                </a:highlight>
              </a:rPr>
              <a:t>: model in GeoCSV and/or netCDF formats</a:t>
            </a:r>
            <a:endParaRPr/>
          </a:p>
        </p:txBody>
      </p:sp>
      <p:sp>
        <p:nvSpPr>
          <p:cNvPr id="165" name="Google Shape;165;p24"/>
          <p:cNvSpPr/>
          <p:nvPr/>
        </p:nvSpPr>
        <p:spPr>
          <a:xfrm>
            <a:off x="4365826" y="933368"/>
            <a:ext cx="243600" cy="17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p24"/>
          <p:cNvSpPr txBox="1"/>
          <p:nvPr/>
        </p:nvSpPr>
        <p:spPr>
          <a:xfrm>
            <a:off x="528475" y="1188200"/>
            <a:ext cx="8299200" cy="3790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300"/>
              </a:spcBef>
              <a:spcAft>
                <a:spcPts val="0"/>
              </a:spcAft>
              <a:buClr>
                <a:srgbClr val="1F2328"/>
              </a:buClr>
              <a:buSzPts val="1200"/>
              <a:buAutoNum type="arabicPeriod"/>
            </a:pPr>
            <a:r>
              <a:rPr lang="en" sz="1200">
                <a:solidFill>
                  <a:srgbClr val="1F2328"/>
                </a:solidFill>
                <a:highlight>
                  <a:srgbClr val="FFFFFF"/>
                </a:highlight>
              </a:rPr>
              <a:t>The </a:t>
            </a:r>
            <a:r>
              <a:rPr i="1" lang="en" sz="1200">
                <a:solidFill>
                  <a:srgbClr val="980000"/>
                </a:solidFill>
                <a:highlight>
                  <a:srgbClr val="FFFFFF"/>
                </a:highlight>
              </a:rPr>
              <a:t>Cascadia_ANT+RF_Delph2018.txt.gz</a:t>
            </a:r>
            <a:r>
              <a:rPr lang="en" sz="1200">
                <a:solidFill>
                  <a:srgbClr val="1F2328"/>
                </a:solidFill>
                <a:highlight>
                  <a:srgbClr val="FFFFFF"/>
                </a:highlight>
              </a:rPr>
              <a:t> file is the raw data file for the model.</a:t>
            </a:r>
            <a:br>
              <a:rPr lang="en" sz="1200">
                <a:solidFill>
                  <a:srgbClr val="1F2328"/>
                </a:solidFill>
                <a:highlight>
                  <a:srgbClr val="FFFFFF"/>
                </a:highlight>
              </a:rPr>
            </a:br>
            <a:endParaRPr sz="1200">
              <a:solidFill>
                <a:srgbClr val="1F2328"/>
              </a:solidFill>
              <a:highlight>
                <a:srgbClr val="FFFFFF"/>
              </a:highlight>
            </a:endParaRPr>
          </a:p>
          <a:p>
            <a:pPr indent="-304800" lvl="0" marL="457200" rtl="0" algn="l">
              <a:lnSpc>
                <a:spcPct val="115000"/>
              </a:lnSpc>
              <a:spcBef>
                <a:spcPts val="0"/>
              </a:spcBef>
              <a:spcAft>
                <a:spcPts val="0"/>
              </a:spcAft>
              <a:buClr>
                <a:srgbClr val="1F2328"/>
              </a:buClr>
              <a:buSzPts val="1200"/>
              <a:buAutoNum type="arabicPeriod"/>
            </a:pPr>
            <a:r>
              <a:rPr lang="en" sz="1200">
                <a:solidFill>
                  <a:srgbClr val="1F2328"/>
                </a:solidFill>
                <a:highlight>
                  <a:srgbClr val="FFFFFF"/>
                </a:highlight>
              </a:rPr>
              <a:t>Unzip it and copy it to a file (for example </a:t>
            </a:r>
            <a:r>
              <a:rPr i="1" lang="en" sz="1200">
                <a:solidFill>
                  <a:srgbClr val="980000"/>
                </a:solidFill>
                <a:highlight>
                  <a:srgbClr val="FFFFFF"/>
                </a:highlight>
              </a:rPr>
              <a:t>Cascadia-ANT+RF_data.txt</a:t>
            </a:r>
            <a:r>
              <a:rPr lang="en" sz="1200">
                <a:solidFill>
                  <a:srgbClr val="1F2328"/>
                </a:solidFill>
                <a:highlight>
                  <a:srgbClr val="FFFFFF"/>
                </a:highlight>
              </a:rPr>
              <a:t>) for testing. </a:t>
            </a:r>
            <a:r>
              <a:rPr b="1" lang="en" sz="1200">
                <a:solidFill>
                  <a:srgbClr val="1F2328"/>
                </a:solidFill>
                <a:highlight>
                  <a:srgbClr val="FFFFFF"/>
                </a:highlight>
              </a:rPr>
              <a:t>All model data files need to have a header as their first line that identifies the columns in the file using the same delimiter as data between column names:</a:t>
            </a:r>
            <a:br>
              <a:rPr b="1" lang="en" sz="1200">
                <a:solidFill>
                  <a:srgbClr val="1F2328"/>
                </a:solidFill>
                <a:highlight>
                  <a:srgbClr val="FFFFFF"/>
                </a:highlight>
              </a:rPr>
            </a:br>
            <a:r>
              <a:rPr lang="en" sz="1200">
                <a:solidFill>
                  <a:srgbClr val="980000"/>
                </a:solidFill>
                <a:highlight>
                  <a:srgbClr val="FFFFFF"/>
                </a:highlight>
              </a:rPr>
              <a:t>longitude latitude depth vs</a:t>
            </a:r>
            <a:br>
              <a:rPr lang="en" sz="1200">
                <a:solidFill>
                  <a:srgbClr val="980000"/>
                </a:solidFill>
                <a:highlight>
                  <a:srgbClr val="FFFFFF"/>
                </a:highlight>
              </a:rPr>
            </a:br>
            <a:br>
              <a:rPr b="1" lang="en" sz="1200">
                <a:solidFill>
                  <a:srgbClr val="1F2328"/>
                </a:solidFill>
                <a:highlight>
                  <a:schemeClr val="lt1"/>
                </a:highlight>
              </a:rPr>
            </a:br>
            <a:r>
              <a:rPr b="1" lang="en" sz="1200">
                <a:solidFill>
                  <a:srgbClr val="1F2328"/>
                </a:solidFill>
                <a:highlight>
                  <a:schemeClr val="lt1"/>
                </a:highlight>
              </a:rPr>
              <a:t>NOTE: the delimiter parameter should have been defined in the metadata file</a:t>
            </a:r>
            <a:br>
              <a:rPr lang="en" sz="1200">
                <a:solidFill>
                  <a:srgbClr val="980000"/>
                </a:solidFill>
                <a:highlight>
                  <a:srgbClr val="FFFFFF"/>
                </a:highlight>
              </a:rPr>
            </a:br>
            <a:endParaRPr sz="1200">
              <a:solidFill>
                <a:srgbClr val="1F2328"/>
              </a:solidFill>
              <a:highlight>
                <a:srgbClr val="FFFFFF"/>
              </a:highlight>
            </a:endParaRPr>
          </a:p>
          <a:p>
            <a:pPr indent="-304800" lvl="0" marL="457200" rtl="0" algn="l">
              <a:lnSpc>
                <a:spcPct val="115000"/>
              </a:lnSpc>
              <a:spcBef>
                <a:spcPts val="0"/>
              </a:spcBef>
              <a:spcAft>
                <a:spcPts val="0"/>
              </a:spcAft>
              <a:buClr>
                <a:srgbClr val="1F2328"/>
              </a:buClr>
              <a:buSzPts val="1200"/>
              <a:buAutoNum type="arabicPeriod"/>
            </a:pPr>
            <a:r>
              <a:rPr lang="en" sz="1200">
                <a:solidFill>
                  <a:srgbClr val="1F2328"/>
                </a:solidFill>
                <a:highlight>
                  <a:srgbClr val="FFFFFF"/>
                </a:highlight>
              </a:rPr>
              <a:t>Create the netCDF model files by running:</a:t>
            </a:r>
            <a:br>
              <a:rPr lang="en" sz="1200">
                <a:solidFill>
                  <a:srgbClr val="1F2328"/>
                </a:solidFill>
                <a:highlight>
                  <a:srgbClr val="FFFFFF"/>
                </a:highlight>
              </a:rPr>
            </a:br>
            <a:r>
              <a:rPr lang="en" sz="1000">
                <a:solidFill>
                  <a:srgbClr val="980000"/>
                </a:solidFill>
                <a:highlight>
                  <a:srgbClr val="FFFFFF"/>
                </a:highlight>
              </a:rPr>
              <a:t>../../src/</a:t>
            </a:r>
            <a:r>
              <a:rPr b="1" lang="en" sz="1000">
                <a:solidFill>
                  <a:srgbClr val="980000"/>
                </a:solidFill>
                <a:highlight>
                  <a:srgbClr val="FFFFFF"/>
                </a:highlight>
              </a:rPr>
              <a:t>cvm_writer.py</a:t>
            </a:r>
            <a:r>
              <a:rPr lang="en" sz="1000">
                <a:solidFill>
                  <a:srgbClr val="980000"/>
                </a:solidFill>
                <a:highlight>
                  <a:srgbClr val="FFFFFF"/>
                </a:highlight>
              </a:rPr>
              <a:t> </a:t>
            </a:r>
            <a:r>
              <a:rPr b="1" lang="en" sz="1000">
                <a:solidFill>
                  <a:srgbClr val="980000"/>
                </a:solidFill>
                <a:highlight>
                  <a:srgbClr val="FFFFFF"/>
                </a:highlight>
              </a:rPr>
              <a:t>-m</a:t>
            </a:r>
            <a:r>
              <a:rPr lang="en" sz="1000">
                <a:solidFill>
                  <a:srgbClr val="980000"/>
                </a:solidFill>
                <a:highlight>
                  <a:srgbClr val="FFFFFF"/>
                </a:highlight>
              </a:rPr>
              <a:t> Cascadia-ANT+RF_meta.txt </a:t>
            </a:r>
            <a:r>
              <a:rPr b="1" lang="en" sz="1000">
                <a:solidFill>
                  <a:srgbClr val="980000"/>
                </a:solidFill>
                <a:highlight>
                  <a:srgbClr val="FFFFFF"/>
                </a:highlight>
              </a:rPr>
              <a:t>-o</a:t>
            </a:r>
            <a:r>
              <a:rPr lang="en" sz="1000">
                <a:solidFill>
                  <a:srgbClr val="980000"/>
                </a:solidFill>
                <a:highlight>
                  <a:srgbClr val="FFFFFF"/>
                </a:highlight>
              </a:rPr>
              <a:t> Cascadia-ANT+RF-test </a:t>
            </a:r>
            <a:r>
              <a:rPr b="1" lang="en" sz="1000">
                <a:solidFill>
                  <a:srgbClr val="980000"/>
                </a:solidFill>
                <a:highlight>
                  <a:srgbClr val="FFFFFF"/>
                </a:highlight>
              </a:rPr>
              <a:t>-d </a:t>
            </a:r>
            <a:r>
              <a:rPr lang="en" sz="1000">
                <a:solidFill>
                  <a:srgbClr val="980000"/>
                </a:solidFill>
                <a:highlight>
                  <a:srgbClr val="FFFFFF"/>
                </a:highlight>
              </a:rPr>
              <a:t>Cascadia-ANT+RF_data.txt </a:t>
            </a:r>
            <a:r>
              <a:rPr b="1" lang="en" sz="1000">
                <a:solidFill>
                  <a:srgbClr val="980000"/>
                </a:solidFill>
                <a:highlight>
                  <a:srgbClr val="FFFFFF"/>
                </a:highlight>
              </a:rPr>
              <a:t>-t</a:t>
            </a:r>
            <a:r>
              <a:rPr lang="en" sz="1000">
                <a:solidFill>
                  <a:srgbClr val="980000"/>
                </a:solidFill>
                <a:highlight>
                  <a:srgbClr val="FFFFFF"/>
                </a:highlight>
              </a:rPr>
              <a:t> netcdf</a:t>
            </a:r>
            <a:br>
              <a:rPr lang="en" sz="1200">
                <a:solidFill>
                  <a:srgbClr val="980000"/>
                </a:solidFill>
                <a:highlight>
                  <a:srgbClr val="FFFFFF"/>
                </a:highlight>
              </a:rPr>
            </a:br>
            <a:r>
              <a:rPr i="1" lang="en" sz="1200">
                <a:solidFill>
                  <a:srgbClr val="1F2328"/>
                </a:solidFill>
                <a:highlight>
                  <a:srgbClr val="FFFFFF"/>
                </a:highlight>
              </a:rPr>
              <a:t>-d Cascadia-ANT+RF_data.txt</a:t>
            </a:r>
            <a:r>
              <a:rPr lang="en" sz="1200">
                <a:solidFill>
                  <a:srgbClr val="1F2328"/>
                </a:solidFill>
                <a:highlight>
                  <a:srgbClr val="FFFFFF"/>
                </a:highlight>
              </a:rPr>
              <a:t> is the model data</a:t>
            </a:r>
            <a:br>
              <a:rPr lang="en" sz="1200">
                <a:solidFill>
                  <a:srgbClr val="1F2328"/>
                </a:solidFill>
                <a:highlight>
                  <a:srgbClr val="FFFFFF"/>
                </a:highlight>
              </a:rPr>
            </a:br>
            <a:r>
              <a:rPr i="1" lang="en" sz="1200">
                <a:solidFill>
                  <a:srgbClr val="1F2328"/>
                </a:solidFill>
                <a:highlight>
                  <a:srgbClr val="FFFFFF"/>
                </a:highlight>
              </a:rPr>
              <a:t>-t netcdf</a:t>
            </a:r>
            <a:r>
              <a:rPr lang="en" sz="1200">
                <a:solidFill>
                  <a:srgbClr val="1F2328"/>
                </a:solidFill>
                <a:highlight>
                  <a:srgbClr val="FFFFFF"/>
                </a:highlight>
              </a:rPr>
              <a:t> we want the output to be in netCDF </a:t>
            </a:r>
            <a:br>
              <a:rPr lang="en" sz="1200">
                <a:solidFill>
                  <a:srgbClr val="1F2328"/>
                </a:solidFill>
                <a:highlight>
                  <a:srgbClr val="FFFFFF"/>
                </a:highlight>
              </a:rPr>
            </a:br>
            <a:r>
              <a:rPr b="1" lang="en" sz="1200">
                <a:solidFill>
                  <a:srgbClr val="1F2328"/>
                </a:solidFill>
                <a:highlight>
                  <a:srgbClr val="FFFFFF"/>
                </a:highlight>
              </a:rPr>
              <a:t>NOTE: </a:t>
            </a:r>
            <a:r>
              <a:rPr lang="en" sz="1200">
                <a:solidFill>
                  <a:srgbClr val="1F2328"/>
                </a:solidFill>
                <a:highlight>
                  <a:srgbClr val="FFFFFF"/>
                </a:highlight>
              </a:rPr>
              <a:t>we could have used </a:t>
            </a:r>
            <a:r>
              <a:rPr i="1" lang="en" sz="1200">
                <a:solidFill>
                  <a:srgbClr val="1F2328"/>
                </a:solidFill>
                <a:highlight>
                  <a:srgbClr val="FFFFFF"/>
                </a:highlight>
              </a:rPr>
              <a:t>-t geocsv</a:t>
            </a:r>
            <a:r>
              <a:rPr lang="en" sz="1200">
                <a:solidFill>
                  <a:srgbClr val="1F2328"/>
                </a:solidFill>
                <a:highlight>
                  <a:srgbClr val="FFFFFF"/>
                </a:highlight>
              </a:rPr>
              <a:t> to have the output as GeoCSV file or we could have combined them all and have </a:t>
            </a:r>
            <a:r>
              <a:rPr i="1" lang="en" sz="1200">
                <a:solidFill>
                  <a:srgbClr val="1F2328"/>
                </a:solidFill>
                <a:highlight>
                  <a:srgbClr val="FFFFFF"/>
                </a:highlight>
              </a:rPr>
              <a:t>-t metadata,netcdf,geocsv</a:t>
            </a:r>
            <a:r>
              <a:rPr lang="en" sz="1200">
                <a:solidFill>
                  <a:srgbClr val="1F2328"/>
                </a:solidFill>
                <a:highlight>
                  <a:srgbClr val="FFFFFF"/>
                </a:highlight>
              </a:rPr>
              <a:t> to get all the outputs</a:t>
            </a:r>
            <a:br>
              <a:rPr lang="en" sz="1200">
                <a:solidFill>
                  <a:srgbClr val="1F2328"/>
                </a:solidFill>
                <a:highlight>
                  <a:srgbClr val="FFFFFF"/>
                </a:highlight>
              </a:rPr>
            </a:br>
            <a:br>
              <a:rPr lang="en" sz="1200">
                <a:solidFill>
                  <a:srgbClr val="1F2328"/>
                </a:solidFill>
                <a:highlight>
                  <a:srgbClr val="FFFFFF"/>
                </a:highlight>
              </a:rPr>
            </a:br>
            <a:r>
              <a:rPr lang="en" sz="1200">
                <a:solidFill>
                  <a:srgbClr val="1F2328"/>
                </a:solidFill>
                <a:highlight>
                  <a:srgbClr val="FFFFFF"/>
                </a:highlight>
              </a:rPr>
              <a:t>	</a:t>
            </a:r>
            <a:r>
              <a:rPr b="1" i="1" lang="en" sz="1200">
                <a:solidFill>
                  <a:srgbClr val="980000"/>
                </a:solidFill>
                <a:highlight>
                  <a:srgbClr val="FFFFFF"/>
                </a:highlight>
              </a:rPr>
              <a:t>Model netCDF file: Cascadia-ANT+RF-test.nc</a:t>
            </a:r>
            <a:endParaRPr b="1" i="1" sz="1200">
              <a:solidFill>
                <a:srgbClr val="980000"/>
              </a:solidFill>
              <a:highlight>
                <a:srgbClr val="FFFFFF"/>
              </a:highlight>
            </a:endParaRPr>
          </a:p>
          <a:p>
            <a:pPr indent="0" lvl="0" marL="0" rtl="0" algn="l">
              <a:spcBef>
                <a:spcPts val="1200"/>
              </a:spcBef>
              <a:spcAft>
                <a:spcPts val="0"/>
              </a:spcAft>
              <a:buNone/>
            </a:pPr>
            <a:r>
              <a:t/>
            </a:r>
            <a:endParaRPr sz="2000">
              <a:solidFill>
                <a:srgbClr val="3D3D3D"/>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330476" y="102297"/>
            <a:ext cx="5703000" cy="650400"/>
          </a:xfrm>
          <a:prstGeom prst="rect">
            <a:avLst/>
          </a:prstGeom>
        </p:spPr>
        <p:txBody>
          <a:bodyPr anchorCtr="0" anchor="ctr" bIns="34275" lIns="68575" spcFirstLastPara="1" rIns="68575" wrap="square" tIns="34275">
            <a:noAutofit/>
          </a:bodyPr>
          <a:lstStyle/>
          <a:p>
            <a:pPr indent="0" lvl="0" marL="0" rtl="0" algn="l">
              <a:lnSpc>
                <a:spcPct val="125000"/>
              </a:lnSpc>
              <a:spcBef>
                <a:spcPts val="1800"/>
              </a:spcBef>
              <a:spcAft>
                <a:spcPts val="1200"/>
              </a:spcAft>
              <a:buNone/>
            </a:pPr>
            <a:r>
              <a:rPr lang="en" sz="2200"/>
              <a:t>W</a:t>
            </a:r>
            <a:r>
              <a:rPr lang="en" sz="2200"/>
              <a:t>orking with netCDF Files Using Xarray</a:t>
            </a:r>
            <a:endParaRPr sz="2200"/>
          </a:p>
        </p:txBody>
      </p:sp>
      <p:pic>
        <p:nvPicPr>
          <p:cNvPr id="172" name="Google Shape;172;p25"/>
          <p:cNvPicPr preferRelativeResize="0"/>
          <p:nvPr/>
        </p:nvPicPr>
        <p:blipFill>
          <a:blip r:embed="rId3">
            <a:alphaModFix/>
          </a:blip>
          <a:stretch>
            <a:fillRect/>
          </a:stretch>
        </p:blipFill>
        <p:spPr>
          <a:xfrm>
            <a:off x="3908875" y="833450"/>
            <a:ext cx="4058801" cy="2641525"/>
          </a:xfrm>
          <a:prstGeom prst="rect">
            <a:avLst/>
          </a:prstGeom>
          <a:noFill/>
          <a:ln>
            <a:noFill/>
          </a:ln>
        </p:spPr>
      </p:pic>
      <p:pic>
        <p:nvPicPr>
          <p:cNvPr id="173" name="Google Shape;173;p25"/>
          <p:cNvPicPr preferRelativeResize="0"/>
          <p:nvPr/>
        </p:nvPicPr>
        <p:blipFill>
          <a:blip r:embed="rId4">
            <a:alphaModFix/>
          </a:blip>
          <a:stretch>
            <a:fillRect/>
          </a:stretch>
        </p:blipFill>
        <p:spPr>
          <a:xfrm>
            <a:off x="6643075" y="1359514"/>
            <a:ext cx="2326126" cy="3545862"/>
          </a:xfrm>
          <a:prstGeom prst="rect">
            <a:avLst/>
          </a:prstGeom>
          <a:noFill/>
          <a:ln>
            <a:noFill/>
          </a:ln>
        </p:spPr>
      </p:pic>
      <p:sp>
        <p:nvSpPr>
          <p:cNvPr id="174" name="Google Shape;174;p25"/>
          <p:cNvSpPr txBox="1"/>
          <p:nvPr/>
        </p:nvSpPr>
        <p:spPr>
          <a:xfrm>
            <a:off x="206225" y="833450"/>
            <a:ext cx="3426900" cy="5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3D3D3D"/>
                </a:solidFill>
              </a:rPr>
              <a:t>Needs a configuration file (provided): </a:t>
            </a:r>
            <a:r>
              <a:rPr b="1" lang="en" sz="1300">
                <a:solidFill>
                  <a:srgbClr val="980000"/>
                </a:solidFill>
              </a:rPr>
              <a:t>simple_plotter_prop.py</a:t>
            </a:r>
            <a:endParaRPr b="1" sz="1300">
              <a:solidFill>
                <a:srgbClr val="980000"/>
              </a:solidFill>
            </a:endParaRPr>
          </a:p>
        </p:txBody>
      </p:sp>
      <p:sp>
        <p:nvSpPr>
          <p:cNvPr id="175" name="Google Shape;175;p25"/>
          <p:cNvSpPr txBox="1"/>
          <p:nvPr/>
        </p:nvSpPr>
        <p:spPr>
          <a:xfrm>
            <a:off x="330475" y="3731325"/>
            <a:ext cx="3947400" cy="10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980000"/>
                </a:solidFill>
                <a:highlight>
                  <a:srgbClr val="FFFFFF"/>
                </a:highlight>
              </a:rPr>
              <a:t>../../src/</a:t>
            </a:r>
            <a:r>
              <a:rPr b="1" i="1" lang="en" sz="1200">
                <a:solidFill>
                  <a:srgbClr val="980000"/>
                </a:solidFill>
                <a:highlight>
                  <a:srgbClr val="FFFFFF"/>
                </a:highlight>
              </a:rPr>
              <a:t>simple_plotter.py</a:t>
            </a:r>
            <a:r>
              <a:rPr i="1" lang="en" sz="1200">
                <a:solidFill>
                  <a:srgbClr val="980000"/>
                </a:solidFill>
                <a:highlight>
                  <a:srgbClr val="FFFFFF"/>
                </a:highlight>
              </a:rPr>
              <a:t> </a:t>
            </a:r>
            <a:r>
              <a:rPr b="1" i="1" lang="en" sz="1200">
                <a:solidFill>
                  <a:srgbClr val="980000"/>
                </a:solidFill>
                <a:highlight>
                  <a:srgbClr val="FFFFFF"/>
                </a:highlight>
              </a:rPr>
              <a:t>-i </a:t>
            </a:r>
            <a:r>
              <a:rPr i="1" lang="en" sz="1200">
                <a:solidFill>
                  <a:srgbClr val="980000"/>
                </a:solidFill>
                <a:highlight>
                  <a:srgbClr val="FFFFFF"/>
                </a:highlight>
              </a:rPr>
              <a:t>Cascadia-ANT+RF-test.nc</a:t>
            </a:r>
            <a:br>
              <a:rPr i="1" lang="en" sz="1200">
                <a:solidFill>
                  <a:srgbClr val="980000"/>
                </a:solidFill>
                <a:highlight>
                  <a:srgbClr val="FFFFFF"/>
                </a:highlight>
              </a:rPr>
            </a:br>
            <a:r>
              <a:rPr i="1" lang="en" sz="1200">
                <a:solidFill>
                  <a:srgbClr val="980000"/>
                </a:solidFill>
                <a:highlight>
                  <a:srgbClr val="FFFFFF"/>
                </a:highlight>
              </a:rPr>
              <a:t>Slice at the depth of 20km in moel coordinates</a:t>
            </a:r>
            <a:endParaRPr i="1" sz="1200">
              <a:solidFill>
                <a:srgbClr val="980000"/>
              </a:solidFill>
              <a:highlight>
                <a:srgbClr val="FFFFFF"/>
              </a:highlight>
            </a:endParaRPr>
          </a:p>
          <a:p>
            <a:pPr indent="0" lvl="0" marL="0" rtl="0" algn="l">
              <a:spcBef>
                <a:spcPts val="0"/>
              </a:spcBef>
              <a:spcAft>
                <a:spcPts val="0"/>
              </a:spcAft>
              <a:buClr>
                <a:schemeClr val="dk1"/>
              </a:buClr>
              <a:buSzPts val="1100"/>
              <a:buFont typeface="Arial"/>
              <a:buNone/>
            </a:pPr>
            <a:r>
              <a:rPr i="1" lang="en" sz="1200">
                <a:solidFill>
                  <a:srgbClr val="980000"/>
                </a:solidFill>
                <a:highlight>
                  <a:srgbClr val="FFFFFF"/>
                </a:highlight>
              </a:rPr>
              <a:t>Slice at the depth of 20km in auxiliary coordinates</a:t>
            </a:r>
            <a:endParaRPr i="1" sz="1200">
              <a:solidFill>
                <a:srgbClr val="980000"/>
              </a:solidFill>
              <a:highlight>
                <a:srgbClr val="FFFFFF"/>
              </a:highlight>
            </a:endParaRPr>
          </a:p>
          <a:p>
            <a:pPr indent="0" lvl="0" marL="0" rtl="0" algn="l">
              <a:spcBef>
                <a:spcPts val="0"/>
              </a:spcBef>
              <a:spcAft>
                <a:spcPts val="0"/>
              </a:spcAft>
              <a:buClr>
                <a:schemeClr val="dk1"/>
              </a:buClr>
              <a:buSzPts val="1100"/>
              <a:buFont typeface="Arial"/>
              <a:buNone/>
            </a:pPr>
            <a:r>
              <a:rPr i="1" lang="en" sz="1200">
                <a:solidFill>
                  <a:srgbClr val="980000"/>
                </a:solidFill>
                <a:highlight>
                  <a:srgbClr val="FFFFFF"/>
                </a:highlight>
              </a:rPr>
              <a:t>Slice at the depth of 20km of a subsection</a:t>
            </a:r>
            <a:endParaRPr i="1" sz="1200">
              <a:solidFill>
                <a:srgbClr val="980000"/>
              </a:solidFill>
              <a:highlight>
                <a:srgbClr val="FFFFFF"/>
              </a:highlight>
            </a:endParaRPr>
          </a:p>
          <a:p>
            <a:pPr indent="0" lvl="0" marL="0" rtl="0" algn="l">
              <a:spcBef>
                <a:spcPts val="0"/>
              </a:spcBef>
              <a:spcAft>
                <a:spcPts val="0"/>
              </a:spcAft>
              <a:buNone/>
            </a:pPr>
            <a:r>
              <a:t/>
            </a:r>
            <a:endParaRPr i="1" sz="1200">
              <a:solidFill>
                <a:srgbClr val="980000"/>
              </a:solidFill>
              <a:highlight>
                <a:srgbClr val="FFFFFF"/>
              </a:highlight>
            </a:endParaRPr>
          </a:p>
        </p:txBody>
      </p:sp>
      <p:sp>
        <p:nvSpPr>
          <p:cNvPr id="176" name="Google Shape;176;p25"/>
          <p:cNvSpPr txBox="1"/>
          <p:nvPr/>
        </p:nvSpPr>
        <p:spPr>
          <a:xfrm>
            <a:off x="309275" y="1368050"/>
            <a:ext cx="3220800" cy="23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D3D3D"/>
                </a:solidFill>
              </a:rPr>
              <a:t>filename = "Cascadia-ANT+RF-Delph2018.r0.1.nc"</a:t>
            </a:r>
            <a:endParaRPr sz="1000">
              <a:solidFill>
                <a:srgbClr val="3D3D3D"/>
              </a:solidFill>
            </a:endParaRPr>
          </a:p>
          <a:p>
            <a:pPr indent="0" lvl="0" marL="0" rtl="0" algn="l">
              <a:spcBef>
                <a:spcPts val="0"/>
              </a:spcBef>
              <a:spcAft>
                <a:spcPts val="0"/>
              </a:spcAft>
              <a:buNone/>
            </a:pPr>
            <a:r>
              <a:rPr lang="en" sz="1000">
                <a:solidFill>
                  <a:srgbClr val="3D3D3D"/>
                </a:solidFill>
              </a:rPr>
              <a:t>depth = 20</a:t>
            </a:r>
            <a:endParaRPr sz="1000">
              <a:solidFill>
                <a:srgbClr val="3D3D3D"/>
              </a:solidFill>
            </a:endParaRPr>
          </a:p>
          <a:p>
            <a:pPr indent="0" lvl="0" marL="0" rtl="0" algn="l">
              <a:spcBef>
                <a:spcPts val="0"/>
              </a:spcBef>
              <a:spcAft>
                <a:spcPts val="0"/>
              </a:spcAft>
              <a:buNone/>
            </a:pPr>
            <a:r>
              <a:rPr lang="en" sz="1000">
                <a:solidFill>
                  <a:srgbClr val="3D3D3D"/>
                </a:solidFill>
              </a:rPr>
              <a:t>variable = "vs"</a:t>
            </a:r>
            <a:endParaRPr sz="1000">
              <a:solidFill>
                <a:srgbClr val="3D3D3D"/>
              </a:solidFill>
            </a:endParaRPr>
          </a:p>
          <a:p>
            <a:pPr indent="0" lvl="0" marL="0" rtl="0" algn="l">
              <a:spcBef>
                <a:spcPts val="0"/>
              </a:spcBef>
              <a:spcAft>
                <a:spcPts val="0"/>
              </a:spcAft>
              <a:buNone/>
            </a:pPr>
            <a:r>
              <a:rPr lang="en" sz="1000">
                <a:solidFill>
                  <a:srgbClr val="3D3D3D"/>
                </a:solidFill>
              </a:rPr>
              <a:t>vmin = 2.8</a:t>
            </a:r>
            <a:endParaRPr sz="1000">
              <a:solidFill>
                <a:srgbClr val="3D3D3D"/>
              </a:solidFill>
            </a:endParaRPr>
          </a:p>
          <a:p>
            <a:pPr indent="0" lvl="0" marL="0" rtl="0" algn="l">
              <a:spcBef>
                <a:spcPts val="0"/>
              </a:spcBef>
              <a:spcAft>
                <a:spcPts val="0"/>
              </a:spcAft>
              <a:buNone/>
            </a:pPr>
            <a:r>
              <a:rPr lang="en" sz="1000">
                <a:solidFill>
                  <a:srgbClr val="3D3D3D"/>
                </a:solidFill>
              </a:rPr>
              <a:t>vmax = 4.7</a:t>
            </a:r>
            <a:endParaRPr sz="1000">
              <a:solidFill>
                <a:srgbClr val="3D3D3D"/>
              </a:solidFill>
            </a:endParaRPr>
          </a:p>
          <a:p>
            <a:pPr indent="0" lvl="0" marL="0" rtl="0" algn="l">
              <a:spcBef>
                <a:spcPts val="0"/>
              </a:spcBef>
              <a:spcAft>
                <a:spcPts val="0"/>
              </a:spcAft>
              <a:buNone/>
            </a:pPr>
            <a:r>
              <a:rPr lang="en" sz="1000">
                <a:solidFill>
                  <a:srgbClr val="3D3D3D"/>
                </a:solidFill>
              </a:rPr>
              <a:t>figure_size = (6, 10)</a:t>
            </a:r>
            <a:endParaRPr sz="1000">
              <a:solidFill>
                <a:srgbClr val="3D3D3D"/>
              </a:solidFill>
            </a:endParaRPr>
          </a:p>
          <a:p>
            <a:pPr indent="0" lvl="0" marL="0" rtl="0" algn="l">
              <a:spcBef>
                <a:spcPts val="0"/>
              </a:spcBef>
              <a:spcAft>
                <a:spcPts val="0"/>
              </a:spcAft>
              <a:buNone/>
            </a:pPr>
            <a:r>
              <a:rPr lang="en" sz="1000">
                <a:solidFill>
                  <a:srgbClr val="3D3D3D"/>
                </a:solidFill>
              </a:rPr>
              <a:t>figure_size_s = (4, 4)</a:t>
            </a:r>
            <a:endParaRPr sz="1000">
              <a:solidFill>
                <a:srgbClr val="3D3D3D"/>
              </a:solidFill>
            </a:endParaRPr>
          </a:p>
          <a:p>
            <a:pPr indent="0" lvl="0" marL="0" rtl="0" algn="l">
              <a:spcBef>
                <a:spcPts val="0"/>
              </a:spcBef>
              <a:spcAft>
                <a:spcPts val="0"/>
              </a:spcAft>
              <a:buNone/>
            </a:pPr>
            <a:r>
              <a:rPr lang="en" sz="1000">
                <a:solidFill>
                  <a:srgbClr val="3D3D3D"/>
                </a:solidFill>
              </a:rPr>
              <a:t>cmap = "jet_r"</a:t>
            </a:r>
            <a:endParaRPr sz="1000">
              <a:solidFill>
                <a:srgbClr val="3D3D3D"/>
              </a:solidFill>
            </a:endParaRPr>
          </a:p>
          <a:p>
            <a:pPr indent="0" lvl="0" marL="0" rtl="0" algn="l">
              <a:spcBef>
                <a:spcPts val="0"/>
              </a:spcBef>
              <a:spcAft>
                <a:spcPts val="0"/>
              </a:spcAft>
              <a:buNone/>
            </a:pPr>
            <a:r>
              <a:rPr lang="en" sz="1000">
                <a:solidFill>
                  <a:srgbClr val="3D3D3D"/>
                </a:solidFill>
              </a:rPr>
              <a:t>x = "longitude"</a:t>
            </a:r>
            <a:endParaRPr sz="1000">
              <a:solidFill>
                <a:srgbClr val="3D3D3D"/>
              </a:solidFill>
            </a:endParaRPr>
          </a:p>
          <a:p>
            <a:pPr indent="0" lvl="0" marL="0" rtl="0" algn="l">
              <a:spcBef>
                <a:spcPts val="0"/>
              </a:spcBef>
              <a:spcAft>
                <a:spcPts val="0"/>
              </a:spcAft>
              <a:buNone/>
            </a:pPr>
            <a:r>
              <a:rPr lang="en" sz="1000">
                <a:solidFill>
                  <a:srgbClr val="3D3D3D"/>
                </a:solidFill>
              </a:rPr>
              <a:t>y = "latitude"</a:t>
            </a:r>
            <a:endParaRPr sz="1000">
              <a:solidFill>
                <a:srgbClr val="3D3D3D"/>
              </a:solidFill>
            </a:endParaRPr>
          </a:p>
          <a:p>
            <a:pPr indent="0" lvl="0" marL="0" rtl="0" algn="l">
              <a:spcBef>
                <a:spcPts val="0"/>
              </a:spcBef>
              <a:spcAft>
                <a:spcPts val="0"/>
              </a:spcAft>
              <a:buNone/>
            </a:pPr>
            <a:r>
              <a:rPr lang="en" sz="1000">
                <a:solidFill>
                  <a:srgbClr val="3D3D3D"/>
                </a:solidFill>
              </a:rPr>
              <a:t>auxiliary_x = "easting"</a:t>
            </a:r>
            <a:endParaRPr sz="1000">
              <a:solidFill>
                <a:srgbClr val="3D3D3D"/>
              </a:solidFill>
            </a:endParaRPr>
          </a:p>
          <a:p>
            <a:pPr indent="0" lvl="0" marL="0" rtl="0" algn="l">
              <a:spcBef>
                <a:spcPts val="0"/>
              </a:spcBef>
              <a:spcAft>
                <a:spcPts val="0"/>
              </a:spcAft>
              <a:buNone/>
            </a:pPr>
            <a:r>
              <a:rPr lang="en" sz="1000">
                <a:solidFill>
                  <a:srgbClr val="3D3D3D"/>
                </a:solidFill>
              </a:rPr>
              <a:t>auxiliary_y = "northing"</a:t>
            </a:r>
            <a:endParaRPr sz="1000">
              <a:solidFill>
                <a:srgbClr val="3D3D3D"/>
              </a:solidFill>
            </a:endParaRPr>
          </a:p>
          <a:p>
            <a:pPr indent="0" lvl="0" marL="0" rtl="0" algn="l">
              <a:spcBef>
                <a:spcPts val="0"/>
              </a:spcBef>
              <a:spcAft>
                <a:spcPts val="0"/>
              </a:spcAft>
              <a:buNone/>
            </a:pPr>
            <a:r>
              <a:rPr lang="en" sz="1000">
                <a:solidFill>
                  <a:srgbClr val="3D3D3D"/>
                </a:solidFill>
              </a:rPr>
              <a:t>y_min = 46</a:t>
            </a:r>
            <a:endParaRPr sz="1000">
              <a:solidFill>
                <a:srgbClr val="3D3D3D"/>
              </a:solidFill>
            </a:endParaRPr>
          </a:p>
          <a:p>
            <a:pPr indent="0" lvl="0" marL="0" rtl="0" algn="l">
              <a:spcBef>
                <a:spcPts val="0"/>
              </a:spcBef>
              <a:spcAft>
                <a:spcPts val="0"/>
              </a:spcAft>
              <a:buNone/>
            </a:pPr>
            <a:r>
              <a:rPr lang="en" sz="1000">
                <a:solidFill>
                  <a:srgbClr val="3D3D3D"/>
                </a:solidFill>
              </a:rPr>
              <a:t>x_min = -122</a:t>
            </a:r>
            <a:endParaRPr sz="1000">
              <a:solidFill>
                <a:srgbClr val="3D3D3D"/>
              </a:solidFill>
            </a:endParaRPr>
          </a:p>
        </p:txBody>
      </p:sp>
      <p:pic>
        <p:nvPicPr>
          <p:cNvPr id="177" name="Google Shape;177;p25"/>
          <p:cNvPicPr preferRelativeResize="0"/>
          <p:nvPr/>
        </p:nvPicPr>
        <p:blipFill>
          <a:blip r:embed="rId5">
            <a:alphaModFix/>
          </a:blip>
          <a:stretch>
            <a:fillRect/>
          </a:stretch>
        </p:blipFill>
        <p:spPr>
          <a:xfrm>
            <a:off x="4736402" y="3604825"/>
            <a:ext cx="1906677" cy="141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8"/>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Presentation Overview</a:t>
            </a:r>
            <a:endParaRPr/>
          </a:p>
        </p:txBody>
      </p:sp>
      <p:sp>
        <p:nvSpPr>
          <p:cNvPr id="40" name="Google Shape;40;p8"/>
          <p:cNvSpPr txBox="1"/>
          <p:nvPr>
            <p:ph idx="1" type="body"/>
          </p:nvPr>
        </p:nvSpPr>
        <p:spPr>
          <a:xfrm>
            <a:off x="606287" y="1249951"/>
            <a:ext cx="7886700" cy="3263400"/>
          </a:xfrm>
          <a:prstGeom prst="rect">
            <a:avLst/>
          </a:prstGeom>
        </p:spPr>
        <p:txBody>
          <a:bodyPr anchorCtr="0" anchor="t" bIns="34275" lIns="68575" spcFirstLastPara="1" rIns="68575" wrap="square" tIns="34275">
            <a:normAutofit/>
          </a:bodyPr>
          <a:lstStyle/>
          <a:p>
            <a:pPr indent="-317500" lvl="0" marL="457200" rtl="0" algn="l">
              <a:lnSpc>
                <a:spcPct val="200000"/>
              </a:lnSpc>
              <a:spcBef>
                <a:spcPts val="800"/>
              </a:spcBef>
              <a:spcAft>
                <a:spcPts val="0"/>
              </a:spcAft>
              <a:buSzPts val="1400"/>
              <a:buChar char="●"/>
            </a:pPr>
            <a:r>
              <a:rPr b="1" lang="en"/>
              <a:t>Fundamentals</a:t>
            </a:r>
            <a:r>
              <a:rPr lang="en"/>
              <a:t> </a:t>
            </a:r>
            <a:endParaRPr/>
          </a:p>
          <a:p>
            <a:pPr indent="0" lvl="0" marL="0" rtl="0" algn="l">
              <a:spcBef>
                <a:spcPts val="800"/>
              </a:spcBef>
              <a:spcAft>
                <a:spcPts val="0"/>
              </a:spcAft>
              <a:buNone/>
            </a:pPr>
            <a:r>
              <a:t/>
            </a:r>
            <a:endParaRPr/>
          </a:p>
        </p:txBody>
      </p:sp>
      <p:sp>
        <p:nvSpPr>
          <p:cNvPr id="41" name="Google Shape;41;p8"/>
          <p:cNvSpPr txBox="1"/>
          <p:nvPr>
            <p:ph idx="1" type="body"/>
          </p:nvPr>
        </p:nvSpPr>
        <p:spPr>
          <a:xfrm>
            <a:off x="609687" y="1027701"/>
            <a:ext cx="7886700" cy="3263400"/>
          </a:xfrm>
          <a:prstGeom prst="rect">
            <a:avLst/>
          </a:prstGeom>
        </p:spPr>
        <p:txBody>
          <a:bodyPr anchorCtr="0" anchor="t" bIns="34275" lIns="68575" spcFirstLastPara="1" rIns="68575" wrap="square" tIns="34275">
            <a:normAutofit/>
          </a:bodyPr>
          <a:lstStyle/>
          <a:p>
            <a:pPr indent="0" lvl="0" marL="457200" rtl="0" algn="l">
              <a:lnSpc>
                <a:spcPct val="200000"/>
              </a:lnSpc>
              <a:spcBef>
                <a:spcPts val="800"/>
              </a:spcBef>
              <a:spcAft>
                <a:spcPts val="0"/>
              </a:spcAft>
              <a:buNone/>
            </a:pPr>
            <a:r>
              <a:t/>
            </a:r>
            <a:endParaRPr/>
          </a:p>
          <a:p>
            <a:pPr indent="-317500" lvl="0" marL="457200" rtl="0" algn="l">
              <a:lnSpc>
                <a:spcPct val="200000"/>
              </a:lnSpc>
              <a:spcBef>
                <a:spcPts val="800"/>
              </a:spcBef>
              <a:spcAft>
                <a:spcPts val="0"/>
              </a:spcAft>
              <a:buSzPts val="1400"/>
              <a:buChar char="●"/>
            </a:pPr>
            <a:r>
              <a:rPr b="1" lang="en"/>
              <a:t>Current State</a:t>
            </a:r>
            <a:endParaRPr b="1"/>
          </a:p>
          <a:p>
            <a:pPr indent="-317500" lvl="0" marL="457200" rtl="0" algn="l">
              <a:lnSpc>
                <a:spcPct val="200000"/>
              </a:lnSpc>
              <a:spcBef>
                <a:spcPts val="0"/>
              </a:spcBef>
              <a:spcAft>
                <a:spcPts val="0"/>
              </a:spcAft>
              <a:buSzPts val="1400"/>
              <a:buChar char="●"/>
            </a:pPr>
            <a:r>
              <a:rPr b="1" lang="en"/>
              <a:t>Future Plan </a:t>
            </a:r>
            <a:endParaRPr b="1"/>
          </a:p>
          <a:p>
            <a:pPr indent="-317500" lvl="0" marL="457200" rtl="0" algn="l">
              <a:lnSpc>
                <a:spcPct val="200000"/>
              </a:lnSpc>
              <a:spcBef>
                <a:spcPts val="0"/>
              </a:spcBef>
              <a:spcAft>
                <a:spcPts val="0"/>
              </a:spcAft>
              <a:buSzPts val="1400"/>
              <a:buChar char="●"/>
            </a:pPr>
            <a:r>
              <a:rPr b="1" lang="en"/>
              <a:t>Hands-on installation</a:t>
            </a:r>
            <a:endParaRPr b="1"/>
          </a:p>
          <a:p>
            <a:pPr indent="0" lvl="0" marL="0" rtl="0" algn="l">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200"/>
              <a:t>netcdf_to_geocsv</a:t>
            </a:r>
            <a:r>
              <a:rPr lang="en" sz="2200"/>
              <a:t> </a:t>
            </a:r>
            <a:endParaRPr sz="2200"/>
          </a:p>
        </p:txBody>
      </p:sp>
      <p:sp>
        <p:nvSpPr>
          <p:cNvPr id="183" name="Google Shape;183;p26"/>
          <p:cNvSpPr txBox="1"/>
          <p:nvPr>
            <p:ph idx="1" type="body"/>
          </p:nvPr>
        </p:nvSpPr>
        <p:spPr>
          <a:xfrm>
            <a:off x="388950" y="1151625"/>
            <a:ext cx="7886700" cy="321300"/>
          </a:xfrm>
          <a:prstGeom prst="rect">
            <a:avLst/>
          </a:prstGeom>
        </p:spPr>
        <p:txBody>
          <a:bodyPr anchorCtr="0" anchor="t" bIns="34275" lIns="68575" spcFirstLastPara="1" rIns="68575" wrap="square" tIns="34275">
            <a:normAutofit lnSpcReduction="20000"/>
          </a:bodyPr>
          <a:lstStyle/>
          <a:p>
            <a:pPr indent="0" lvl="0" marL="0" rtl="0" algn="l">
              <a:lnSpc>
                <a:spcPct val="115000"/>
              </a:lnSpc>
              <a:spcBef>
                <a:spcPts val="800"/>
              </a:spcBef>
              <a:spcAft>
                <a:spcPts val="0"/>
              </a:spcAft>
              <a:buNone/>
            </a:pPr>
            <a:r>
              <a:rPr b="1" lang="en" sz="1200">
                <a:solidFill>
                  <a:srgbClr val="1F2328"/>
                </a:solidFill>
                <a:highlight>
                  <a:srgbClr val="FFFFFF"/>
                </a:highlight>
              </a:rPr>
              <a:t>Input</a:t>
            </a:r>
            <a:r>
              <a:rPr lang="en" sz="1200">
                <a:solidFill>
                  <a:srgbClr val="1F2328"/>
                </a:solidFill>
                <a:highlight>
                  <a:srgbClr val="FFFFFF"/>
                </a:highlight>
              </a:rPr>
              <a:t>: netCDF model file       </a:t>
            </a:r>
            <a:r>
              <a:rPr b="1" lang="en" sz="1200">
                <a:solidFill>
                  <a:srgbClr val="1F2328"/>
                </a:solidFill>
                <a:highlight>
                  <a:srgbClr val="FFFFFF"/>
                </a:highlight>
              </a:rPr>
              <a:t>output</a:t>
            </a:r>
            <a:r>
              <a:rPr lang="en" sz="1200">
                <a:solidFill>
                  <a:srgbClr val="1F2328"/>
                </a:solidFill>
                <a:highlight>
                  <a:srgbClr val="FFFFFF"/>
                </a:highlight>
              </a:rPr>
              <a:t>: model in </a:t>
            </a:r>
            <a:r>
              <a:rPr lang="en" sz="1200">
                <a:solidFill>
                  <a:srgbClr val="1F2328"/>
                </a:solidFill>
                <a:highlight>
                  <a:srgbClr val="FFFFFF"/>
                </a:highlight>
              </a:rPr>
              <a:t>GeoCSV and </a:t>
            </a:r>
            <a:r>
              <a:rPr lang="en" sz="1200">
                <a:solidFill>
                  <a:srgbClr val="1F2328"/>
                </a:solidFill>
                <a:highlight>
                  <a:srgbClr val="FFFFFF"/>
                </a:highlight>
              </a:rPr>
              <a:t>metadata JSON formats </a:t>
            </a:r>
            <a:endParaRPr/>
          </a:p>
        </p:txBody>
      </p:sp>
      <p:sp>
        <p:nvSpPr>
          <p:cNvPr id="184" name="Google Shape;184;p26"/>
          <p:cNvSpPr txBox="1"/>
          <p:nvPr/>
        </p:nvSpPr>
        <p:spPr>
          <a:xfrm>
            <a:off x="330475" y="814700"/>
            <a:ext cx="8536500" cy="4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1200"/>
              </a:spcAft>
              <a:buNone/>
            </a:pPr>
            <a:r>
              <a:rPr b="1" lang="en" sz="1300">
                <a:solidFill>
                  <a:srgbClr val="1F2328"/>
                </a:solidFill>
                <a:highlight>
                  <a:srgbClr val="FFFFFF"/>
                </a:highlight>
              </a:rPr>
              <a:t>Convert a netCDF CVM file to GeoCSV format and optionally output its metadata as JSON </a:t>
            </a:r>
            <a:endParaRPr sz="2400">
              <a:solidFill>
                <a:srgbClr val="3D3D3D"/>
              </a:solidFill>
            </a:endParaRPr>
          </a:p>
        </p:txBody>
      </p:sp>
      <p:sp>
        <p:nvSpPr>
          <p:cNvPr id="185" name="Google Shape;185;p26"/>
          <p:cNvSpPr txBox="1"/>
          <p:nvPr/>
        </p:nvSpPr>
        <p:spPr>
          <a:xfrm>
            <a:off x="330475" y="1871850"/>
            <a:ext cx="8075700" cy="2900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1F2328"/>
              </a:buClr>
              <a:buSzPts val="1200"/>
              <a:buAutoNum type="arabicPeriod"/>
            </a:pPr>
            <a:r>
              <a:rPr lang="en" sz="1200">
                <a:solidFill>
                  <a:srgbClr val="1F2328"/>
                </a:solidFill>
                <a:highlight>
                  <a:srgbClr val="FFFFFF"/>
                </a:highlight>
              </a:rPr>
              <a:t>cd to the model directory </a:t>
            </a:r>
            <a:r>
              <a:rPr i="1" lang="en" sz="1200">
                <a:solidFill>
                  <a:srgbClr val="980000"/>
                </a:solidFill>
                <a:highlight>
                  <a:srgbClr val="FFFFFF"/>
                </a:highlight>
              </a:rPr>
              <a:t>sample-files/Cascadia-ANT+RF-Delph2018</a:t>
            </a:r>
            <a:br>
              <a:rPr i="1" lang="en" sz="1200">
                <a:solidFill>
                  <a:srgbClr val="980000"/>
                </a:solidFill>
                <a:highlight>
                  <a:srgbClr val="FFFFFF"/>
                </a:highlight>
              </a:rPr>
            </a:br>
            <a:endParaRPr i="1" sz="1200">
              <a:solidFill>
                <a:srgbClr val="980000"/>
              </a:solidFill>
              <a:highlight>
                <a:srgbClr val="FFFFFF"/>
              </a:highlight>
            </a:endParaRPr>
          </a:p>
          <a:p>
            <a:pPr indent="-304800" lvl="0" marL="457200" rtl="0" algn="l">
              <a:lnSpc>
                <a:spcPct val="115000"/>
              </a:lnSpc>
              <a:spcBef>
                <a:spcPts val="0"/>
              </a:spcBef>
              <a:spcAft>
                <a:spcPts val="0"/>
              </a:spcAft>
              <a:buClr>
                <a:srgbClr val="1F2328"/>
              </a:buClr>
              <a:buSzPts val="1200"/>
              <a:buAutoNum type="arabicPeriod"/>
            </a:pPr>
            <a:r>
              <a:rPr lang="en" sz="1200">
                <a:solidFill>
                  <a:srgbClr val="1F2328"/>
                </a:solidFill>
                <a:highlight>
                  <a:srgbClr val="FFFFFF"/>
                </a:highlight>
              </a:rPr>
              <a:t>Convert the netCDF file from the previous slides to GeoCSV:</a:t>
            </a:r>
            <a:br>
              <a:rPr lang="en" sz="1200">
                <a:solidFill>
                  <a:srgbClr val="1F2328"/>
                </a:solidFill>
                <a:highlight>
                  <a:srgbClr val="FFFFFF"/>
                </a:highlight>
              </a:rPr>
            </a:br>
            <a:r>
              <a:rPr i="1" lang="en" sz="1200">
                <a:solidFill>
                  <a:srgbClr val="980000"/>
                </a:solidFill>
                <a:highlight>
                  <a:srgbClr val="FFFFFF"/>
                </a:highlight>
              </a:rPr>
              <a:t>../../src/</a:t>
            </a:r>
            <a:r>
              <a:rPr b="1" i="1" lang="en" sz="1200">
                <a:solidFill>
                  <a:srgbClr val="980000"/>
                </a:solidFill>
                <a:highlight>
                  <a:srgbClr val="FFFFFF"/>
                </a:highlight>
              </a:rPr>
              <a:t>netcdf_to_geocsv.py</a:t>
            </a:r>
            <a:r>
              <a:rPr i="1" lang="en" sz="1200">
                <a:solidFill>
                  <a:srgbClr val="980000"/>
                </a:solidFill>
                <a:highlight>
                  <a:srgbClr val="FFFFFF"/>
                </a:highlight>
              </a:rPr>
              <a:t> </a:t>
            </a:r>
            <a:r>
              <a:rPr b="1" i="1" lang="en" sz="1200">
                <a:solidFill>
                  <a:srgbClr val="980000"/>
                </a:solidFill>
                <a:highlight>
                  <a:srgbClr val="FFFFFF"/>
                </a:highlight>
              </a:rPr>
              <a:t>-i</a:t>
            </a:r>
            <a:r>
              <a:rPr i="1" lang="en" sz="1200">
                <a:solidFill>
                  <a:srgbClr val="980000"/>
                </a:solidFill>
                <a:highlight>
                  <a:srgbClr val="FFFFFF"/>
                </a:highlight>
              </a:rPr>
              <a:t> Cascadia-ANT+RF-test.nc </a:t>
            </a:r>
            <a:r>
              <a:rPr b="1" i="1" lang="en" sz="1200">
                <a:solidFill>
                  <a:srgbClr val="980000"/>
                </a:solidFill>
                <a:highlight>
                  <a:srgbClr val="FFFFFF"/>
                </a:highlight>
              </a:rPr>
              <a:t>-g</a:t>
            </a:r>
            <a:r>
              <a:rPr i="1" lang="en" sz="1200">
                <a:solidFill>
                  <a:srgbClr val="980000"/>
                </a:solidFill>
                <a:highlight>
                  <a:srgbClr val="FFFFFF"/>
                </a:highlight>
              </a:rPr>
              <a:t> true </a:t>
            </a:r>
            <a:r>
              <a:rPr b="1" i="1" lang="en" sz="1200">
                <a:solidFill>
                  <a:srgbClr val="980000"/>
                </a:solidFill>
                <a:highlight>
                  <a:srgbClr val="FFFFFF"/>
                </a:highlight>
              </a:rPr>
              <a:t>-m</a:t>
            </a:r>
            <a:r>
              <a:rPr i="1" lang="en" sz="1200">
                <a:solidFill>
                  <a:srgbClr val="980000"/>
                </a:solidFill>
                <a:highlight>
                  <a:srgbClr val="FFFFFF"/>
                </a:highlight>
              </a:rPr>
              <a:t> true</a:t>
            </a:r>
            <a:br>
              <a:rPr lang="en" sz="1200">
                <a:solidFill>
                  <a:srgbClr val="1F2328"/>
                </a:solidFill>
                <a:highlight>
                  <a:srgbClr val="FFFFFF"/>
                </a:highlight>
              </a:rPr>
            </a:br>
            <a:r>
              <a:rPr i="1" lang="en" sz="1200">
                <a:solidFill>
                  <a:srgbClr val="1F2328"/>
                </a:solidFill>
                <a:highlight>
                  <a:srgbClr val="FFFFFF"/>
                </a:highlight>
              </a:rPr>
              <a:t>-i Cascadia-ANT+RF-test.nc</a:t>
            </a:r>
            <a:r>
              <a:rPr lang="en" sz="1200">
                <a:solidFill>
                  <a:srgbClr val="1F2328"/>
                </a:solidFill>
                <a:highlight>
                  <a:srgbClr val="FFFFFF"/>
                </a:highlight>
              </a:rPr>
              <a:t> name of the input file to convert</a:t>
            </a:r>
            <a:br>
              <a:rPr lang="en" sz="1200">
                <a:solidFill>
                  <a:srgbClr val="1F2328"/>
                </a:solidFill>
                <a:highlight>
                  <a:srgbClr val="FFFFFF"/>
                </a:highlight>
              </a:rPr>
            </a:br>
            <a:r>
              <a:rPr i="1" lang="en" sz="1200">
                <a:solidFill>
                  <a:srgbClr val="1F2328"/>
                </a:solidFill>
                <a:highlight>
                  <a:srgbClr val="FFFFFF"/>
                </a:highlight>
              </a:rPr>
              <a:t>-g true</a:t>
            </a:r>
            <a:r>
              <a:rPr lang="en" sz="1200">
                <a:solidFill>
                  <a:srgbClr val="1F2328"/>
                </a:solidFill>
                <a:highlight>
                  <a:srgbClr val="FFFFFF"/>
                </a:highlight>
              </a:rPr>
              <a:t> sets the GeoCSV conversion flag  to True</a:t>
            </a:r>
            <a:br>
              <a:rPr lang="en" sz="1200">
                <a:solidFill>
                  <a:srgbClr val="1F2328"/>
                </a:solidFill>
                <a:highlight>
                  <a:srgbClr val="FFFFFF"/>
                </a:highlight>
              </a:rPr>
            </a:br>
            <a:r>
              <a:rPr i="1" lang="en" sz="1200">
                <a:solidFill>
                  <a:srgbClr val="1F2328"/>
                </a:solidFill>
                <a:highlight>
                  <a:srgbClr val="FFFFFF"/>
                </a:highlight>
              </a:rPr>
              <a:t>-m true</a:t>
            </a:r>
            <a:r>
              <a:rPr lang="en" sz="1200">
                <a:solidFill>
                  <a:srgbClr val="1F2328"/>
                </a:solidFill>
                <a:highlight>
                  <a:srgbClr val="FFFFFF"/>
                </a:highlight>
              </a:rPr>
              <a:t> sets the metadata output flag to True</a:t>
            </a:r>
            <a:br>
              <a:rPr lang="en" sz="1200">
                <a:solidFill>
                  <a:srgbClr val="1F2328"/>
                </a:solidFill>
                <a:highlight>
                  <a:srgbClr val="FFFFFF"/>
                </a:highlight>
              </a:rPr>
            </a:br>
            <a:r>
              <a:rPr i="1" lang="en" sz="1200">
                <a:solidFill>
                  <a:srgbClr val="1F2328"/>
                </a:solidFill>
                <a:highlight>
                  <a:srgbClr val="FFFFFF"/>
                </a:highlight>
              </a:rPr>
              <a:t>-o conversion_test</a:t>
            </a:r>
            <a:r>
              <a:rPr lang="en" sz="1200">
                <a:solidFill>
                  <a:srgbClr val="1F2328"/>
                </a:solidFill>
                <a:highlight>
                  <a:srgbClr val="FFFFFF"/>
                </a:highlight>
              </a:rPr>
              <a:t> is the output file name</a:t>
            </a:r>
            <a:br>
              <a:rPr lang="en" sz="1200">
                <a:solidFill>
                  <a:srgbClr val="1F2328"/>
                </a:solidFill>
                <a:highlight>
                  <a:srgbClr val="FFFFFF"/>
                </a:highlight>
              </a:rPr>
            </a:br>
            <a:endParaRPr sz="1200">
              <a:solidFill>
                <a:srgbClr val="1F2328"/>
              </a:solidFill>
              <a:highlight>
                <a:srgbClr val="FFFFFF"/>
              </a:highlight>
            </a:endParaRPr>
          </a:p>
          <a:p>
            <a:pPr indent="-304800" lvl="0" marL="457200" rtl="0" algn="l">
              <a:lnSpc>
                <a:spcPct val="115000"/>
              </a:lnSpc>
              <a:spcBef>
                <a:spcPts val="0"/>
              </a:spcBef>
              <a:spcAft>
                <a:spcPts val="0"/>
              </a:spcAft>
              <a:buClr>
                <a:srgbClr val="1F2328"/>
              </a:buClr>
              <a:buSzPts val="1200"/>
              <a:buAutoNum type="arabicPeriod"/>
            </a:pPr>
            <a:r>
              <a:rPr lang="en" sz="1200">
                <a:solidFill>
                  <a:srgbClr val="1F2328"/>
                </a:solidFill>
                <a:highlight>
                  <a:srgbClr val="FFFFFF"/>
                </a:highlight>
              </a:rPr>
              <a:t>After running the above command, you should see two new files in your model directory:</a:t>
            </a:r>
            <a:br>
              <a:rPr lang="en" sz="1200">
                <a:solidFill>
                  <a:srgbClr val="1F2328"/>
                </a:solidFill>
                <a:highlight>
                  <a:srgbClr val="FFFFFF"/>
                </a:highlight>
              </a:rPr>
            </a:br>
            <a:r>
              <a:rPr lang="en" sz="1200">
                <a:solidFill>
                  <a:srgbClr val="1F2328"/>
                </a:solidFill>
                <a:highlight>
                  <a:srgbClr val="FFFFFF"/>
                </a:highlight>
              </a:rPr>
              <a:t>	</a:t>
            </a:r>
            <a:r>
              <a:rPr b="1" i="1" lang="en" sz="1200">
                <a:solidFill>
                  <a:srgbClr val="980000"/>
                </a:solidFill>
                <a:highlight>
                  <a:srgbClr val="FFFFFF"/>
                </a:highlight>
              </a:rPr>
              <a:t>GeoCSV file: Cascadia-ANT+RF-test.csv</a:t>
            </a:r>
            <a:br>
              <a:rPr b="1" i="1" lang="en" sz="1200">
                <a:solidFill>
                  <a:srgbClr val="980000"/>
                </a:solidFill>
                <a:highlight>
                  <a:srgbClr val="FFFFFF"/>
                </a:highlight>
              </a:rPr>
            </a:br>
            <a:r>
              <a:rPr b="1" i="1" lang="en" sz="1200">
                <a:solidFill>
                  <a:srgbClr val="980000"/>
                </a:solidFill>
                <a:highlight>
                  <a:srgbClr val="FFFFFF"/>
                </a:highlight>
              </a:rPr>
              <a:t>	JSON metadata file: Cascadia-ANT+RF-test.json</a:t>
            </a:r>
            <a:endParaRPr sz="800">
              <a:solidFill>
                <a:srgbClr val="3D3D3D"/>
              </a:solidFill>
            </a:endParaRPr>
          </a:p>
        </p:txBody>
      </p:sp>
      <p:sp>
        <p:nvSpPr>
          <p:cNvPr id="186" name="Google Shape;186;p26"/>
          <p:cNvSpPr/>
          <p:nvPr/>
        </p:nvSpPr>
        <p:spPr>
          <a:xfrm>
            <a:off x="2175274" y="1200716"/>
            <a:ext cx="243600" cy="17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26"/>
          <p:cNvSpPr txBox="1"/>
          <p:nvPr/>
        </p:nvSpPr>
        <p:spPr>
          <a:xfrm>
            <a:off x="451725" y="1463234"/>
            <a:ext cx="6019500" cy="32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b="1" lang="en" sz="900">
                <a:solidFill>
                  <a:srgbClr val="1F2328"/>
                </a:solidFill>
                <a:highlight>
                  <a:srgbClr val="FFFFFF"/>
                </a:highlight>
              </a:rPr>
              <a:t>NOTE: The output will have the same name as the input file</a:t>
            </a:r>
            <a:endParaRPr b="1" sz="900">
              <a:solidFill>
                <a:srgbClr val="1F2328"/>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sz="2200">
                <a:solidFill>
                  <a:schemeClr val="accent2"/>
                </a:solidFill>
              </a:rPr>
              <a:t>N</a:t>
            </a:r>
            <a:r>
              <a:rPr lang="en" sz="2200">
                <a:solidFill>
                  <a:schemeClr val="accent2"/>
                </a:solidFill>
              </a:rPr>
              <a:t>etcdf_to_geocsv - output </a:t>
            </a:r>
            <a:endParaRPr/>
          </a:p>
        </p:txBody>
      </p:sp>
      <p:pic>
        <p:nvPicPr>
          <p:cNvPr id="193" name="Google Shape;193;p27"/>
          <p:cNvPicPr preferRelativeResize="0"/>
          <p:nvPr/>
        </p:nvPicPr>
        <p:blipFill>
          <a:blip r:embed="rId3">
            <a:alphaModFix/>
          </a:blip>
          <a:stretch>
            <a:fillRect/>
          </a:stretch>
        </p:blipFill>
        <p:spPr>
          <a:xfrm>
            <a:off x="2872725" y="622449"/>
            <a:ext cx="2992975" cy="4316273"/>
          </a:xfrm>
          <a:prstGeom prst="rect">
            <a:avLst/>
          </a:prstGeom>
          <a:noFill/>
          <a:ln>
            <a:noFill/>
          </a:ln>
        </p:spPr>
      </p:pic>
      <p:sp>
        <p:nvSpPr>
          <p:cNvPr id="194" name="Google Shape;194;p27"/>
          <p:cNvSpPr txBox="1"/>
          <p:nvPr/>
        </p:nvSpPr>
        <p:spPr>
          <a:xfrm>
            <a:off x="0" y="1990050"/>
            <a:ext cx="3000000" cy="581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300"/>
              </a:spcBef>
              <a:spcAft>
                <a:spcPts val="1200"/>
              </a:spcAft>
              <a:buNone/>
            </a:pPr>
            <a:r>
              <a:rPr b="1" i="1" lang="en" sz="1200">
                <a:solidFill>
                  <a:srgbClr val="980000"/>
                </a:solidFill>
                <a:highlight>
                  <a:schemeClr val="lt1"/>
                </a:highlight>
              </a:rPr>
              <a:t>GeoCSV file: Cascadia-ANT+RF-test.csv</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200"/>
              <a:t>cvm_slicer.py</a:t>
            </a:r>
            <a:r>
              <a:rPr lang="en" sz="2200">
                <a:solidFill>
                  <a:schemeClr val="accent2"/>
                </a:solidFill>
              </a:rPr>
              <a:t> - get started</a:t>
            </a:r>
            <a:r>
              <a:rPr lang="en"/>
              <a:t> </a:t>
            </a:r>
            <a:endParaRPr/>
          </a:p>
        </p:txBody>
      </p:sp>
      <p:sp>
        <p:nvSpPr>
          <p:cNvPr id="200" name="Google Shape;200;p28"/>
          <p:cNvSpPr txBox="1"/>
          <p:nvPr>
            <p:ph idx="1" type="body"/>
          </p:nvPr>
        </p:nvSpPr>
        <p:spPr>
          <a:xfrm>
            <a:off x="388950" y="1151625"/>
            <a:ext cx="7886700" cy="321300"/>
          </a:xfrm>
          <a:prstGeom prst="rect">
            <a:avLst/>
          </a:prstGeom>
        </p:spPr>
        <p:txBody>
          <a:bodyPr anchorCtr="0" anchor="t" bIns="34275" lIns="68575" spcFirstLastPara="1" rIns="68575" wrap="square" tIns="34275">
            <a:normAutofit lnSpcReduction="20000"/>
          </a:bodyPr>
          <a:lstStyle/>
          <a:p>
            <a:pPr indent="-304800" lvl="0" marL="457200" rtl="0" algn="l">
              <a:lnSpc>
                <a:spcPct val="115000"/>
              </a:lnSpc>
              <a:spcBef>
                <a:spcPts val="800"/>
              </a:spcBef>
              <a:spcAft>
                <a:spcPts val="0"/>
              </a:spcAft>
              <a:buClr>
                <a:srgbClr val="1F2328"/>
              </a:buClr>
              <a:buSzPts val="1200"/>
              <a:buChar char="●"/>
            </a:pPr>
            <a:r>
              <a:rPr b="1" lang="en" sz="1200">
                <a:solidFill>
                  <a:srgbClr val="1F2328"/>
                </a:solidFill>
                <a:highlight>
                  <a:srgbClr val="FFFFFF"/>
                </a:highlight>
              </a:rPr>
              <a:t>Input</a:t>
            </a:r>
            <a:r>
              <a:rPr lang="en" sz="1200">
                <a:solidFill>
                  <a:srgbClr val="1F2328"/>
                </a:solidFill>
                <a:highlight>
                  <a:srgbClr val="FFFFFF"/>
                </a:highlight>
              </a:rPr>
              <a:t>: netCDF model file              </a:t>
            </a:r>
            <a:r>
              <a:rPr b="1" lang="en" sz="1200">
                <a:solidFill>
                  <a:srgbClr val="1F2328"/>
                </a:solidFill>
                <a:highlight>
                  <a:srgbClr val="FFFFFF"/>
                </a:highlight>
              </a:rPr>
              <a:t>output</a:t>
            </a:r>
            <a:r>
              <a:rPr lang="en" sz="1200">
                <a:solidFill>
                  <a:srgbClr val="1F2328"/>
                </a:solidFill>
                <a:highlight>
                  <a:srgbClr val="FFFFFF"/>
                </a:highlight>
              </a:rPr>
              <a:t>: model metadata, subset of model data, plots</a:t>
            </a:r>
            <a:endParaRPr/>
          </a:p>
        </p:txBody>
      </p:sp>
      <p:sp>
        <p:nvSpPr>
          <p:cNvPr id="201" name="Google Shape;201;p28"/>
          <p:cNvSpPr txBox="1"/>
          <p:nvPr/>
        </p:nvSpPr>
        <p:spPr>
          <a:xfrm>
            <a:off x="303750" y="814700"/>
            <a:ext cx="8536500" cy="4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1200"/>
              </a:spcAft>
              <a:buNone/>
            </a:pPr>
            <a:r>
              <a:rPr b="1" lang="en" sz="1300">
                <a:solidFill>
                  <a:srgbClr val="1F2328"/>
                </a:solidFill>
                <a:highlight>
                  <a:srgbClr val="FFFFFF"/>
                </a:highlight>
              </a:rPr>
              <a:t>Interact with the netCDF file, visualize and extract data</a:t>
            </a:r>
            <a:endParaRPr sz="2400">
              <a:solidFill>
                <a:srgbClr val="3D3D3D"/>
              </a:solidFill>
            </a:endParaRPr>
          </a:p>
        </p:txBody>
      </p:sp>
      <p:sp>
        <p:nvSpPr>
          <p:cNvPr id="202" name="Google Shape;202;p28"/>
          <p:cNvSpPr txBox="1"/>
          <p:nvPr/>
        </p:nvSpPr>
        <p:spPr>
          <a:xfrm>
            <a:off x="294450" y="1375925"/>
            <a:ext cx="8075700" cy="1899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1F2328"/>
              </a:buClr>
              <a:buSzPts val="1200"/>
              <a:buAutoNum type="arabicPeriod"/>
            </a:pPr>
            <a:r>
              <a:rPr lang="en" sz="1200">
                <a:solidFill>
                  <a:srgbClr val="1F2328"/>
                </a:solidFill>
                <a:highlight>
                  <a:srgbClr val="FFFFFF"/>
                </a:highlight>
              </a:rPr>
              <a:t>cd to the model directory </a:t>
            </a:r>
            <a:r>
              <a:rPr i="1" lang="en" sz="1200">
                <a:solidFill>
                  <a:srgbClr val="980000"/>
                </a:solidFill>
                <a:highlight>
                  <a:srgbClr val="FFFFFF"/>
                </a:highlight>
              </a:rPr>
              <a:t>sample-files/Cascadia-ANT+RF-Delph2018</a:t>
            </a:r>
            <a:endParaRPr i="1" sz="1200">
              <a:solidFill>
                <a:srgbClr val="980000"/>
              </a:solidFill>
              <a:highlight>
                <a:srgbClr val="FFFFFF"/>
              </a:highlight>
            </a:endParaRPr>
          </a:p>
          <a:p>
            <a:pPr indent="-304800" lvl="0" marL="457200" rtl="0" algn="l">
              <a:lnSpc>
                <a:spcPct val="115000"/>
              </a:lnSpc>
              <a:spcBef>
                <a:spcPts val="0"/>
              </a:spcBef>
              <a:spcAft>
                <a:spcPts val="0"/>
              </a:spcAft>
              <a:buClr>
                <a:srgbClr val="1F2328"/>
              </a:buClr>
              <a:buSzPts val="1200"/>
              <a:buAutoNum type="arabicPeriod"/>
            </a:pPr>
            <a:r>
              <a:rPr lang="en" sz="1200">
                <a:solidFill>
                  <a:srgbClr val="1F2328"/>
                </a:solidFill>
                <a:highlight>
                  <a:srgbClr val="FFFFFF"/>
                </a:highlight>
              </a:rPr>
              <a:t>Start interacting with the netCDF file from previous slide</a:t>
            </a:r>
            <a:r>
              <a:rPr lang="en" sz="1200">
                <a:solidFill>
                  <a:srgbClr val="1F2328"/>
                </a:solidFill>
                <a:highlight>
                  <a:srgbClr val="FFFFFF"/>
                </a:highlight>
              </a:rPr>
              <a:t>:</a:t>
            </a:r>
            <a:br>
              <a:rPr lang="en" sz="1200">
                <a:solidFill>
                  <a:srgbClr val="1F2328"/>
                </a:solidFill>
                <a:highlight>
                  <a:srgbClr val="FFFFFF"/>
                </a:highlight>
              </a:rPr>
            </a:br>
            <a:r>
              <a:rPr i="1" lang="en" sz="1200">
                <a:solidFill>
                  <a:srgbClr val="980000"/>
                </a:solidFill>
                <a:highlight>
                  <a:srgbClr val="FFFFFF"/>
                </a:highlight>
              </a:rPr>
              <a:t>../../src/</a:t>
            </a:r>
            <a:r>
              <a:rPr b="1" i="1" lang="en" sz="1200">
                <a:solidFill>
                  <a:srgbClr val="980000"/>
                </a:solidFill>
                <a:highlight>
                  <a:srgbClr val="FFFFFF"/>
                </a:highlight>
              </a:rPr>
              <a:t>cvm_slicer.py</a:t>
            </a:r>
            <a:r>
              <a:rPr i="1" lang="en" sz="1200">
                <a:solidFill>
                  <a:srgbClr val="980000"/>
                </a:solidFill>
                <a:highlight>
                  <a:srgbClr val="FFFFFF"/>
                </a:highlight>
              </a:rPr>
              <a:t> </a:t>
            </a:r>
            <a:r>
              <a:rPr b="1" i="1" lang="en" sz="1200">
                <a:solidFill>
                  <a:srgbClr val="980000"/>
                </a:solidFill>
                <a:highlight>
                  <a:srgbClr val="FFFFFF"/>
                </a:highlight>
              </a:rPr>
              <a:t>-v -i</a:t>
            </a:r>
            <a:r>
              <a:rPr i="1" lang="en" sz="1200">
                <a:solidFill>
                  <a:srgbClr val="980000"/>
                </a:solidFill>
                <a:highlight>
                  <a:srgbClr val="FFFFFF"/>
                </a:highlight>
              </a:rPr>
              <a:t> Cascadia-ANT+RF-test.nc</a:t>
            </a:r>
            <a:br>
              <a:rPr i="1" lang="en" sz="1200">
                <a:solidFill>
                  <a:srgbClr val="980000"/>
                </a:solidFill>
                <a:highlight>
                  <a:srgbClr val="FFFFFF"/>
                </a:highlight>
              </a:rPr>
            </a:br>
            <a:br>
              <a:rPr i="1" lang="en" sz="1200">
                <a:solidFill>
                  <a:srgbClr val="980000"/>
                </a:solidFill>
                <a:highlight>
                  <a:srgbClr val="FFFFFF"/>
                </a:highlight>
              </a:rPr>
            </a:br>
            <a:r>
              <a:rPr i="1" lang="en" sz="1200">
                <a:solidFill>
                  <a:srgbClr val="1F2328"/>
                </a:solidFill>
                <a:highlight>
                  <a:srgbClr val="FFFFFF"/>
                </a:highlight>
              </a:rPr>
              <a:t>-v to run in the verbose mode and provide more information on the required parameters. </a:t>
            </a:r>
            <a:br>
              <a:rPr i="1" lang="en" sz="1200">
                <a:solidFill>
                  <a:srgbClr val="1F2328"/>
                </a:solidFill>
                <a:highlight>
                  <a:srgbClr val="FFFFFF"/>
                </a:highlight>
              </a:rPr>
            </a:br>
            <a:r>
              <a:rPr b="1" lang="en" sz="1200">
                <a:solidFill>
                  <a:srgbClr val="1F2328"/>
                </a:solidFill>
                <a:highlight>
                  <a:schemeClr val="lt1"/>
                </a:highlight>
              </a:rPr>
              <a:t>NOTE: You can remove this tag to run the tool in a less verbose mode</a:t>
            </a:r>
            <a:r>
              <a:rPr b="1" i="1" lang="en" sz="1200">
                <a:solidFill>
                  <a:srgbClr val="980000"/>
                </a:solidFill>
                <a:highlight>
                  <a:srgbClr val="FFFFFF"/>
                </a:highlight>
              </a:rPr>
              <a:t>.</a:t>
            </a:r>
            <a:br>
              <a:rPr lang="en" sz="1200">
                <a:solidFill>
                  <a:srgbClr val="1F2328"/>
                </a:solidFill>
                <a:highlight>
                  <a:srgbClr val="FFFFFF"/>
                </a:highlight>
              </a:rPr>
            </a:br>
            <a:r>
              <a:rPr i="1" lang="en" sz="1200">
                <a:solidFill>
                  <a:srgbClr val="1F2328"/>
                </a:solidFill>
                <a:highlight>
                  <a:srgbClr val="FFFFFF"/>
                </a:highlight>
              </a:rPr>
              <a:t>-i Cascadia-ANT+RF-test.nc</a:t>
            </a:r>
            <a:r>
              <a:rPr lang="en" sz="1200">
                <a:solidFill>
                  <a:srgbClr val="1F2328"/>
                </a:solidFill>
                <a:highlight>
                  <a:srgbClr val="FFFFFF"/>
                </a:highlight>
              </a:rPr>
              <a:t> the netCDF input file</a:t>
            </a:r>
            <a:endParaRPr sz="800">
              <a:solidFill>
                <a:srgbClr val="3D3D3D"/>
              </a:solidFill>
            </a:endParaRPr>
          </a:p>
        </p:txBody>
      </p:sp>
      <p:sp>
        <p:nvSpPr>
          <p:cNvPr id="203" name="Google Shape;203;p28"/>
          <p:cNvSpPr/>
          <p:nvPr/>
        </p:nvSpPr>
        <p:spPr>
          <a:xfrm>
            <a:off x="2784874" y="1200716"/>
            <a:ext cx="243600" cy="17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28"/>
          <p:cNvSpPr txBox="1"/>
          <p:nvPr/>
        </p:nvSpPr>
        <p:spPr>
          <a:xfrm>
            <a:off x="895500" y="2945850"/>
            <a:ext cx="6873600" cy="20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3D3D3D"/>
                </a:solidFill>
              </a:rPr>
              <a:t>cvm_slicer</a:t>
            </a:r>
            <a:endParaRPr b="1" sz="700">
              <a:solidFill>
                <a:srgbClr val="3D3D3D"/>
              </a:solidFill>
            </a:endParaRPr>
          </a:p>
          <a:p>
            <a:pPr indent="0" lvl="0" marL="0" rtl="0" algn="l">
              <a:spcBef>
                <a:spcPts val="0"/>
              </a:spcBef>
              <a:spcAft>
                <a:spcPts val="0"/>
              </a:spcAft>
              <a:buNone/>
            </a:pPr>
            <a:r>
              <a:rPr b="1" lang="en" sz="700">
                <a:solidFill>
                  <a:srgbClr val="3D3D3D"/>
                </a:solidFill>
              </a:rPr>
              <a:t>----------</a:t>
            </a:r>
            <a:endParaRPr b="1" sz="700">
              <a:solidFill>
                <a:srgbClr val="3D3D3D"/>
              </a:solidFill>
            </a:endParaRPr>
          </a:p>
          <a:p>
            <a:pPr indent="0" lvl="0" marL="0" rtl="0" algn="l">
              <a:spcBef>
                <a:spcPts val="0"/>
              </a:spcBef>
              <a:spcAft>
                <a:spcPts val="0"/>
              </a:spcAft>
              <a:buNone/>
            </a:pPr>
            <a:r>
              <a:rPr b="1" lang="en" sz="700">
                <a:solidFill>
                  <a:srgbClr val="3D3D3D"/>
                </a:solidFill>
              </a:rPr>
              <a:t>Tool for interactively extracting data from a CVM netCDF file.</a:t>
            </a:r>
            <a:endParaRPr b="1" sz="700">
              <a:solidFill>
                <a:srgbClr val="3D3D3D"/>
              </a:solidFill>
            </a:endParaRPr>
          </a:p>
          <a:p>
            <a:pPr indent="0" lvl="0" marL="0" rtl="0" algn="l">
              <a:spcBef>
                <a:spcPts val="0"/>
              </a:spcBef>
              <a:spcAft>
                <a:spcPts val="0"/>
              </a:spcAft>
              <a:buNone/>
            </a:pPr>
            <a:r>
              <a:rPr b="1" lang="en" sz="700">
                <a:solidFill>
                  <a:srgbClr val="3D3D3D"/>
                </a:solidFill>
              </a:rPr>
              <a:t>User can inspect the metadata, slice the data, plot, and save</a:t>
            </a:r>
            <a:endParaRPr b="1" sz="700">
              <a:solidFill>
                <a:srgbClr val="3D3D3D"/>
              </a:solidFill>
            </a:endParaRPr>
          </a:p>
          <a:p>
            <a:pPr indent="0" lvl="0" marL="0" rtl="0" algn="l">
              <a:spcBef>
                <a:spcPts val="0"/>
              </a:spcBef>
              <a:spcAft>
                <a:spcPts val="0"/>
              </a:spcAft>
              <a:buNone/>
            </a:pPr>
            <a:r>
              <a:rPr b="1" lang="en" sz="700">
                <a:solidFill>
                  <a:srgbClr val="3D3D3D"/>
                </a:solidFill>
              </a:rPr>
              <a:t>the sliced data. Slicing can be performed along the existing</a:t>
            </a:r>
            <a:endParaRPr b="1" sz="700">
              <a:solidFill>
                <a:srgbClr val="3D3D3D"/>
              </a:solidFill>
            </a:endParaRPr>
          </a:p>
          <a:p>
            <a:pPr indent="0" lvl="0" marL="0" rtl="0" algn="l">
              <a:spcBef>
                <a:spcPts val="0"/>
              </a:spcBef>
              <a:spcAft>
                <a:spcPts val="0"/>
              </a:spcAft>
              <a:buNone/>
            </a:pPr>
            <a:r>
              <a:rPr b="1" lang="en" sz="700">
                <a:solidFill>
                  <a:srgbClr val="3D3D3D"/>
                </a:solidFill>
              </a:rPr>
              <a:t>coordinate planes or as an interpolated cross-sectional slice through gridded data.</a:t>
            </a:r>
            <a:endParaRPr b="1" sz="700">
              <a:solidFill>
                <a:srgbClr val="3D3D3D"/>
              </a:solidFill>
            </a:endParaRPr>
          </a:p>
          <a:p>
            <a:pPr indent="0" lvl="0" marL="0" rtl="0" algn="l">
              <a:spcBef>
                <a:spcPts val="0"/>
              </a:spcBef>
              <a:spcAft>
                <a:spcPts val="0"/>
              </a:spcAft>
              <a:buNone/>
            </a:pPr>
            <a:r>
              <a:t/>
            </a:r>
            <a:endParaRPr b="1" sz="700">
              <a:solidFill>
                <a:srgbClr val="3D3D3D"/>
              </a:solidFill>
            </a:endParaRPr>
          </a:p>
          <a:p>
            <a:pPr indent="0" lvl="0" marL="0" rtl="0" algn="l">
              <a:spcBef>
                <a:spcPts val="0"/>
              </a:spcBef>
              <a:spcAft>
                <a:spcPts val="0"/>
              </a:spcAft>
              <a:buNone/>
            </a:pPr>
            <a:r>
              <a:rPr b="1" lang="en" sz="700">
                <a:solidFill>
                  <a:srgbClr val="3D3D3D"/>
                </a:solidFill>
              </a:rPr>
              <a:t>Loaded Cascadia-ANT+RF-test.nc and it is a netCDF file</a:t>
            </a:r>
            <a:endParaRPr b="1" sz="700">
              <a:solidFill>
                <a:srgbClr val="3D3D3D"/>
              </a:solidFill>
            </a:endParaRPr>
          </a:p>
          <a:p>
            <a:pPr indent="0" lvl="0" marL="0" rtl="0" algn="l">
              <a:spcBef>
                <a:spcPts val="0"/>
              </a:spcBef>
              <a:spcAft>
                <a:spcPts val="0"/>
              </a:spcAft>
              <a:buNone/>
            </a:pPr>
            <a:r>
              <a:t/>
            </a:r>
            <a:endParaRPr b="1" sz="700">
              <a:solidFill>
                <a:srgbClr val="3D3D3D"/>
              </a:solidFill>
            </a:endParaRPr>
          </a:p>
          <a:p>
            <a:pPr indent="0" lvl="0" marL="0" rtl="0" algn="l">
              <a:spcBef>
                <a:spcPts val="0"/>
              </a:spcBef>
              <a:spcAft>
                <a:spcPts val="0"/>
              </a:spcAft>
              <a:buNone/>
            </a:pPr>
            <a:r>
              <a:t/>
            </a:r>
            <a:endParaRPr b="1" sz="700">
              <a:solidFill>
                <a:srgbClr val="3D3D3D"/>
              </a:solidFill>
            </a:endParaRPr>
          </a:p>
          <a:p>
            <a:pPr indent="0" lvl="0" marL="0" rtl="0" algn="l">
              <a:spcBef>
                <a:spcPts val="0"/>
              </a:spcBef>
              <a:spcAft>
                <a:spcPts val="0"/>
              </a:spcAft>
              <a:buNone/>
            </a:pPr>
            <a:r>
              <a:rPr b="1" lang="en" sz="700">
                <a:solidFill>
                  <a:srgbClr val="3D3D3D"/>
                </a:solidFill>
              </a:rPr>
              <a:t>The available options are:</a:t>
            </a:r>
            <a:endParaRPr b="1" sz="700">
              <a:solidFill>
                <a:srgbClr val="3D3D3D"/>
              </a:solidFill>
            </a:endParaRPr>
          </a:p>
          <a:p>
            <a:pPr indent="0" lvl="0" marL="0" rtl="0" algn="l">
              <a:spcBef>
                <a:spcPts val="0"/>
              </a:spcBef>
              <a:spcAft>
                <a:spcPts val="0"/>
              </a:spcAft>
              <a:buNone/>
            </a:pPr>
            <a:r>
              <a:rPr b="1" lang="en" sz="700">
                <a:solidFill>
                  <a:srgbClr val="3D3D3D"/>
                </a:solidFill>
              </a:rPr>
              <a:t>	meta - to view file's metadata</a:t>
            </a:r>
            <a:endParaRPr b="1" sz="700">
              <a:solidFill>
                <a:srgbClr val="3D3D3D"/>
              </a:solidFill>
            </a:endParaRPr>
          </a:p>
          <a:p>
            <a:pPr indent="0" lvl="0" marL="0" rtl="0" algn="l">
              <a:spcBef>
                <a:spcPts val="0"/>
              </a:spcBef>
              <a:spcAft>
                <a:spcPts val="0"/>
              </a:spcAft>
              <a:buNone/>
            </a:pPr>
            <a:r>
              <a:rPr b="1" lang="en" sz="700">
                <a:solidFill>
                  <a:srgbClr val="3D3D3D"/>
                </a:solidFill>
              </a:rPr>
              <a:t>	ranges - to display value ranges for variables</a:t>
            </a:r>
            <a:endParaRPr b="1" sz="700">
              <a:solidFill>
                <a:srgbClr val="3D3D3D"/>
              </a:solidFill>
            </a:endParaRPr>
          </a:p>
          <a:p>
            <a:pPr indent="0" lvl="0" marL="0" rtl="0" algn="l">
              <a:spcBef>
                <a:spcPts val="0"/>
              </a:spcBef>
              <a:spcAft>
                <a:spcPts val="0"/>
              </a:spcAft>
              <a:buNone/>
            </a:pPr>
            <a:r>
              <a:rPr b="1" lang="en" sz="700">
                <a:solidFill>
                  <a:srgbClr val="3D3D3D"/>
                </a:solidFill>
              </a:rPr>
              <a:t>	subset - to subset the data</a:t>
            </a:r>
            <a:endParaRPr b="1" sz="700">
              <a:solidFill>
                <a:srgbClr val="3D3D3D"/>
              </a:solidFill>
            </a:endParaRPr>
          </a:p>
          <a:p>
            <a:pPr indent="0" lvl="0" marL="0" rtl="0" algn="l">
              <a:spcBef>
                <a:spcPts val="0"/>
              </a:spcBef>
              <a:spcAft>
                <a:spcPts val="0"/>
              </a:spcAft>
              <a:buNone/>
            </a:pPr>
            <a:r>
              <a:rPr b="1" lang="en" sz="700">
                <a:solidFill>
                  <a:srgbClr val="3D3D3D"/>
                </a:solidFill>
              </a:rPr>
              <a:t>	----------</a:t>
            </a:r>
            <a:endParaRPr b="1" sz="700">
              <a:solidFill>
                <a:srgbClr val="3D3D3D"/>
              </a:solidFill>
            </a:endParaRPr>
          </a:p>
          <a:p>
            <a:pPr indent="0" lvl="0" marL="0" rtl="0" algn="l">
              <a:spcBef>
                <a:spcPts val="0"/>
              </a:spcBef>
              <a:spcAft>
                <a:spcPts val="0"/>
              </a:spcAft>
              <a:buNone/>
            </a:pPr>
            <a:r>
              <a:rPr b="1" lang="en" sz="700">
                <a:solidFill>
                  <a:srgbClr val="3D3D3D"/>
                </a:solidFill>
              </a:rPr>
              <a:t>	help</a:t>
            </a:r>
            <a:endParaRPr b="1" sz="700">
              <a:solidFill>
                <a:srgbClr val="3D3D3D"/>
              </a:solidFill>
            </a:endParaRPr>
          </a:p>
          <a:p>
            <a:pPr indent="0" lvl="0" marL="0" rtl="0" algn="l">
              <a:spcBef>
                <a:spcPts val="0"/>
              </a:spcBef>
              <a:spcAft>
                <a:spcPts val="0"/>
              </a:spcAft>
              <a:buNone/>
            </a:pPr>
            <a:r>
              <a:rPr b="1" lang="en" sz="700">
                <a:solidFill>
                  <a:srgbClr val="3D3D3D"/>
                </a:solidFill>
              </a:rPr>
              <a:t>	exit </a:t>
            </a:r>
            <a:endParaRPr b="1" sz="700">
              <a:solidFill>
                <a:srgbClr val="3D3D3D"/>
              </a:solidFill>
            </a:endParaRPr>
          </a:p>
          <a:p>
            <a:pPr indent="0" lvl="0" marL="0" rtl="0" algn="l">
              <a:spcBef>
                <a:spcPts val="0"/>
              </a:spcBef>
              <a:spcAft>
                <a:spcPts val="0"/>
              </a:spcAft>
              <a:buNone/>
            </a:pPr>
            <a:r>
              <a:rPr b="1" lang="en" sz="700">
                <a:solidFill>
                  <a:srgbClr val="980000"/>
                </a:solidFill>
              </a:rPr>
              <a:t>select option [meta, ranges, subset, help, exit]?</a:t>
            </a:r>
            <a:endParaRPr b="1" sz="700">
              <a:solidFill>
                <a:srgbClr val="98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200"/>
              <a:t>cvm_slicer.py</a:t>
            </a:r>
            <a:r>
              <a:rPr lang="en" sz="2200">
                <a:solidFill>
                  <a:schemeClr val="accent2"/>
                </a:solidFill>
              </a:rPr>
              <a:t> - ranges</a:t>
            </a:r>
            <a:r>
              <a:rPr lang="en" sz="2200"/>
              <a:t> </a:t>
            </a:r>
            <a:endParaRPr sz="2200"/>
          </a:p>
        </p:txBody>
      </p:sp>
      <p:sp>
        <p:nvSpPr>
          <p:cNvPr id="210" name="Google Shape;210;p29"/>
          <p:cNvSpPr txBox="1"/>
          <p:nvPr/>
        </p:nvSpPr>
        <p:spPr>
          <a:xfrm>
            <a:off x="303750" y="814700"/>
            <a:ext cx="8536500" cy="4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1200"/>
              </a:spcAft>
              <a:buNone/>
            </a:pPr>
            <a:r>
              <a:rPr b="1" lang="en" sz="1300">
                <a:solidFill>
                  <a:srgbClr val="1F2328"/>
                </a:solidFill>
                <a:highlight>
                  <a:srgbClr val="FFFFFF"/>
                </a:highlight>
              </a:rPr>
              <a:t>Interact with the netCDF file, visualize and extract data</a:t>
            </a:r>
            <a:endParaRPr sz="2400">
              <a:solidFill>
                <a:srgbClr val="3D3D3D"/>
              </a:solidFill>
            </a:endParaRPr>
          </a:p>
        </p:txBody>
      </p:sp>
      <p:sp>
        <p:nvSpPr>
          <p:cNvPr id="211" name="Google Shape;211;p29"/>
          <p:cNvSpPr txBox="1"/>
          <p:nvPr/>
        </p:nvSpPr>
        <p:spPr>
          <a:xfrm>
            <a:off x="330475" y="894750"/>
            <a:ext cx="8075700" cy="65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1200"/>
              </a:spcAft>
              <a:buNone/>
            </a:pPr>
            <a:br>
              <a:rPr lang="en" sz="1200">
                <a:solidFill>
                  <a:srgbClr val="1F2328"/>
                </a:solidFill>
                <a:highlight>
                  <a:srgbClr val="FFFFFF"/>
                </a:highlight>
              </a:rPr>
            </a:br>
            <a:r>
              <a:rPr i="1" lang="en" sz="1200">
                <a:solidFill>
                  <a:srgbClr val="980000"/>
                </a:solidFill>
                <a:highlight>
                  <a:srgbClr val="FFFFFF"/>
                </a:highlight>
              </a:rPr>
              <a:t>../../src/</a:t>
            </a:r>
            <a:r>
              <a:rPr b="1" i="1" lang="en" sz="1200">
                <a:solidFill>
                  <a:srgbClr val="980000"/>
                </a:solidFill>
                <a:highlight>
                  <a:srgbClr val="FFFFFF"/>
                </a:highlight>
              </a:rPr>
              <a:t>cvm_slicer.py</a:t>
            </a:r>
            <a:r>
              <a:rPr i="1" lang="en" sz="1200">
                <a:solidFill>
                  <a:srgbClr val="980000"/>
                </a:solidFill>
                <a:highlight>
                  <a:srgbClr val="FFFFFF"/>
                </a:highlight>
              </a:rPr>
              <a:t> </a:t>
            </a:r>
            <a:r>
              <a:rPr b="1" i="1" lang="en" sz="1200">
                <a:solidFill>
                  <a:srgbClr val="980000"/>
                </a:solidFill>
                <a:highlight>
                  <a:srgbClr val="FFFFFF"/>
                </a:highlight>
              </a:rPr>
              <a:t>-v -i</a:t>
            </a:r>
            <a:r>
              <a:rPr i="1" lang="en" sz="1200">
                <a:solidFill>
                  <a:srgbClr val="980000"/>
                </a:solidFill>
                <a:highlight>
                  <a:srgbClr val="FFFFFF"/>
                </a:highlight>
              </a:rPr>
              <a:t> Cascadia-ANT+RF-test.nc</a:t>
            </a:r>
            <a:endParaRPr sz="800">
              <a:solidFill>
                <a:srgbClr val="3D3D3D"/>
              </a:solidFill>
            </a:endParaRPr>
          </a:p>
        </p:txBody>
      </p:sp>
      <p:sp>
        <p:nvSpPr>
          <p:cNvPr id="212" name="Google Shape;212;p29"/>
          <p:cNvSpPr txBox="1"/>
          <p:nvPr/>
        </p:nvSpPr>
        <p:spPr>
          <a:xfrm>
            <a:off x="373150" y="1600600"/>
            <a:ext cx="7395900" cy="3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980000"/>
                </a:solidFill>
              </a:rPr>
              <a:t>select option [meta, ranges, subset, help, exit]? meta</a:t>
            </a:r>
            <a:endParaRPr b="1" sz="1100">
              <a:solidFill>
                <a:srgbClr val="980000"/>
              </a:solidFill>
            </a:endParaRPr>
          </a:p>
          <a:p>
            <a:pPr indent="0" lvl="0" marL="0" rtl="0" algn="l">
              <a:spcBef>
                <a:spcPts val="0"/>
              </a:spcBef>
              <a:spcAft>
                <a:spcPts val="0"/>
              </a:spcAft>
              <a:buNone/>
            </a:pPr>
            <a:r>
              <a:t/>
            </a:r>
            <a:endParaRPr b="1" sz="1100">
              <a:solidFill>
                <a:srgbClr val="3D3D3D"/>
              </a:solidFill>
            </a:endParaRPr>
          </a:p>
          <a:p>
            <a:pPr indent="0" lvl="0" marL="0" rtl="0" algn="l">
              <a:spcBef>
                <a:spcPts val="0"/>
              </a:spcBef>
              <a:spcAft>
                <a:spcPts val="0"/>
              </a:spcAft>
              <a:buNone/>
            </a:pPr>
            <a:r>
              <a:rPr b="1" lang="en" sz="500">
                <a:solidFill>
                  <a:srgbClr val="3D3D3D"/>
                </a:solidFill>
              </a:rPr>
              <a:t>[Metadata] Global attributes:</a:t>
            </a:r>
            <a:endParaRPr b="1" sz="500">
              <a:solidFill>
                <a:srgbClr val="3D3D3D"/>
              </a:solidFill>
            </a:endParaRPr>
          </a:p>
          <a:p>
            <a:pPr indent="0" lvl="0" marL="0" rtl="0" algn="l">
              <a:spcBef>
                <a:spcPts val="0"/>
              </a:spcBef>
              <a:spcAft>
                <a:spcPts val="0"/>
              </a:spcAft>
              <a:buNone/>
            </a:pPr>
            <a:r>
              <a:t/>
            </a:r>
            <a:endParaRPr b="1" sz="500">
              <a:solidFill>
                <a:srgbClr val="3D3D3D"/>
              </a:solidFill>
            </a:endParaRPr>
          </a:p>
          <a:p>
            <a:pPr indent="0" lvl="0" marL="0" rtl="0" algn="l">
              <a:spcBef>
                <a:spcPts val="0"/>
              </a:spcBef>
              <a:spcAft>
                <a:spcPts val="0"/>
              </a:spcAft>
              <a:buNone/>
            </a:pPr>
            <a:r>
              <a:rPr b="1" lang="en" sz="500">
                <a:solidFill>
                  <a:srgbClr val="3D3D3D"/>
                </a:solidFill>
              </a:rPr>
              <a:t>	geospatial_lon_min: -124.8</a:t>
            </a:r>
            <a:endParaRPr b="1" sz="500">
              <a:solidFill>
                <a:srgbClr val="3D3D3D"/>
              </a:solidFill>
            </a:endParaRPr>
          </a:p>
          <a:p>
            <a:pPr indent="0" lvl="0" marL="0" rtl="0" algn="l">
              <a:spcBef>
                <a:spcPts val="0"/>
              </a:spcBef>
              <a:spcAft>
                <a:spcPts val="0"/>
              </a:spcAft>
              <a:buNone/>
            </a:pPr>
            <a:r>
              <a:rPr b="1" lang="en" sz="500">
                <a:solidFill>
                  <a:srgbClr val="3D3D3D"/>
                </a:solidFill>
              </a:rPr>
              <a:t>	geospatial_lon_max: -120.0</a:t>
            </a:r>
            <a:endParaRPr b="1" sz="500">
              <a:solidFill>
                <a:srgbClr val="3D3D3D"/>
              </a:solidFill>
            </a:endParaRPr>
          </a:p>
          <a:p>
            <a:pPr indent="0" lvl="0" marL="0" rtl="0" algn="l">
              <a:spcBef>
                <a:spcPts val="0"/>
              </a:spcBef>
              <a:spcAft>
                <a:spcPts val="0"/>
              </a:spcAft>
              <a:buNone/>
            </a:pPr>
            <a:r>
              <a:rPr b="1" lang="en" sz="500">
                <a:solidFill>
                  <a:srgbClr val="3D3D3D"/>
                </a:solidFill>
              </a:rPr>
              <a:t>	geospatial_lon_units: degrees_east</a:t>
            </a:r>
            <a:endParaRPr b="1" sz="500">
              <a:solidFill>
                <a:srgbClr val="3D3D3D"/>
              </a:solidFill>
            </a:endParaRPr>
          </a:p>
          <a:p>
            <a:pPr indent="0" lvl="0" marL="0" rtl="0" algn="l">
              <a:spcBef>
                <a:spcPts val="0"/>
              </a:spcBef>
              <a:spcAft>
                <a:spcPts val="0"/>
              </a:spcAft>
              <a:buNone/>
            </a:pPr>
            <a:r>
              <a:rPr b="1" lang="en" sz="500">
                <a:solidFill>
                  <a:srgbClr val="3D3D3D"/>
                </a:solidFill>
              </a:rPr>
              <a:t>	geospatial_lon_resolution: 0.2</a:t>
            </a:r>
            <a:endParaRPr b="1" sz="500">
              <a:solidFill>
                <a:srgbClr val="3D3D3D"/>
              </a:solidFill>
            </a:endParaRPr>
          </a:p>
          <a:p>
            <a:pPr indent="0" lvl="0" marL="0" rtl="0" algn="l">
              <a:spcBef>
                <a:spcPts val="0"/>
              </a:spcBef>
              <a:spcAft>
                <a:spcPts val="0"/>
              </a:spcAft>
              <a:buNone/>
            </a:pPr>
            <a:r>
              <a:rPr b="1" lang="en" sz="500">
                <a:solidFill>
                  <a:srgbClr val="3D3D3D"/>
                </a:solidFill>
              </a:rPr>
              <a:t>	geospatial_lat_min: 40.0</a:t>
            </a:r>
            <a:endParaRPr b="1" sz="500">
              <a:solidFill>
                <a:srgbClr val="3D3D3D"/>
              </a:solidFill>
            </a:endParaRPr>
          </a:p>
          <a:p>
            <a:pPr indent="0" lvl="0" marL="0" rtl="0" algn="l">
              <a:spcBef>
                <a:spcPts val="0"/>
              </a:spcBef>
              <a:spcAft>
                <a:spcPts val="0"/>
              </a:spcAft>
              <a:buNone/>
            </a:pPr>
            <a:r>
              <a:rPr b="1" lang="en" sz="500">
                <a:solidFill>
                  <a:srgbClr val="3D3D3D"/>
                </a:solidFill>
              </a:rPr>
              <a:t>	geospatial_lat_max: 49.0</a:t>
            </a:r>
            <a:endParaRPr b="1" sz="500">
              <a:solidFill>
                <a:srgbClr val="3D3D3D"/>
              </a:solidFill>
            </a:endParaRPr>
          </a:p>
          <a:p>
            <a:pPr indent="0" lvl="0" marL="0" rtl="0" algn="l">
              <a:spcBef>
                <a:spcPts val="0"/>
              </a:spcBef>
              <a:spcAft>
                <a:spcPts val="0"/>
              </a:spcAft>
              <a:buNone/>
            </a:pPr>
            <a:r>
              <a:rPr b="1" lang="en" sz="500">
                <a:solidFill>
                  <a:srgbClr val="3D3D3D"/>
                </a:solidFill>
              </a:rPr>
              <a:t>	geospatial_lat_units: degrees_north</a:t>
            </a:r>
            <a:endParaRPr b="1" sz="500">
              <a:solidFill>
                <a:srgbClr val="3D3D3D"/>
              </a:solidFill>
            </a:endParaRPr>
          </a:p>
          <a:p>
            <a:pPr indent="0" lvl="0" marL="0" rtl="0" algn="l">
              <a:spcBef>
                <a:spcPts val="0"/>
              </a:spcBef>
              <a:spcAft>
                <a:spcPts val="0"/>
              </a:spcAft>
              <a:buNone/>
            </a:pPr>
            <a:r>
              <a:rPr b="1" lang="en" sz="500">
                <a:solidFill>
                  <a:srgbClr val="3D3D3D"/>
                </a:solidFill>
              </a:rPr>
              <a:t>	geospatial_lat_resolution: 1.0</a:t>
            </a:r>
            <a:endParaRPr b="1" sz="500">
              <a:solidFill>
                <a:srgbClr val="3D3D3D"/>
              </a:solidFill>
            </a:endParaRPr>
          </a:p>
          <a:p>
            <a:pPr indent="0" lvl="0" marL="0" rtl="0" algn="l">
              <a:spcBef>
                <a:spcPts val="0"/>
              </a:spcBef>
              <a:spcAft>
                <a:spcPts val="0"/>
              </a:spcAft>
              <a:buNone/>
            </a:pPr>
            <a:r>
              <a:rPr b="1" lang="en" sz="500">
                <a:solidFill>
                  <a:srgbClr val="3D3D3D"/>
                </a:solidFill>
              </a:rPr>
              <a:t>	geospatial_vertical_min: -3.0</a:t>
            </a:r>
            <a:endParaRPr b="1" sz="500">
              <a:solidFill>
                <a:srgbClr val="3D3D3D"/>
              </a:solidFill>
            </a:endParaRPr>
          </a:p>
          <a:p>
            <a:pPr indent="0" lvl="0" marL="0" rtl="0" algn="l">
              <a:spcBef>
                <a:spcPts val="0"/>
              </a:spcBef>
              <a:spcAft>
                <a:spcPts val="0"/>
              </a:spcAft>
              <a:buNone/>
            </a:pPr>
            <a:r>
              <a:rPr b="1" lang="en" sz="500">
                <a:solidFill>
                  <a:srgbClr val="3D3D3D"/>
                </a:solidFill>
              </a:rPr>
              <a:t>	geospatial_vertical_max: 80.0</a:t>
            </a:r>
            <a:endParaRPr b="1" sz="500">
              <a:solidFill>
                <a:srgbClr val="3D3D3D"/>
              </a:solidFill>
            </a:endParaRPr>
          </a:p>
          <a:p>
            <a:pPr indent="0" lvl="0" marL="0" rtl="0" algn="l">
              <a:spcBef>
                <a:spcPts val="0"/>
              </a:spcBef>
              <a:spcAft>
                <a:spcPts val="0"/>
              </a:spcAft>
              <a:buNone/>
            </a:pPr>
            <a:r>
              <a:rPr b="1" lang="en" sz="500">
                <a:solidFill>
                  <a:srgbClr val="3D3D3D"/>
                </a:solidFill>
              </a:rPr>
              <a:t>	geospatial_vertical_units: km</a:t>
            </a:r>
            <a:endParaRPr b="1" sz="500">
              <a:solidFill>
                <a:srgbClr val="3D3D3D"/>
              </a:solidFill>
            </a:endParaRPr>
          </a:p>
          <a:p>
            <a:pPr indent="0" lvl="0" marL="0" rtl="0" algn="l">
              <a:spcBef>
                <a:spcPts val="0"/>
              </a:spcBef>
              <a:spcAft>
                <a:spcPts val="0"/>
              </a:spcAft>
              <a:buNone/>
            </a:pPr>
            <a:r>
              <a:rPr b="1" lang="en" sz="500">
                <a:solidFill>
                  <a:srgbClr val="3D3D3D"/>
                </a:solidFill>
              </a:rPr>
              <a:t>	geospatial_vertical_positive: down</a:t>
            </a:r>
            <a:endParaRPr b="1" sz="500">
              <a:solidFill>
                <a:srgbClr val="3D3D3D"/>
              </a:solidFill>
            </a:endParaRPr>
          </a:p>
          <a:p>
            <a:pPr indent="0" lvl="0" marL="0" rtl="0" algn="l">
              <a:spcBef>
                <a:spcPts val="0"/>
              </a:spcBef>
              <a:spcAft>
                <a:spcPts val="0"/>
              </a:spcAft>
              <a:buNone/>
            </a:pPr>
            <a:r>
              <a:t/>
            </a:r>
            <a:endParaRPr b="1" sz="500">
              <a:solidFill>
                <a:srgbClr val="3D3D3D"/>
              </a:solidFill>
            </a:endParaRPr>
          </a:p>
          <a:p>
            <a:pPr indent="0" lvl="0" marL="0" rtl="0" algn="l">
              <a:spcBef>
                <a:spcPts val="0"/>
              </a:spcBef>
              <a:spcAft>
                <a:spcPts val="0"/>
              </a:spcAft>
              <a:buNone/>
            </a:pPr>
            <a:r>
              <a:rPr b="1" lang="en" sz="500">
                <a:solidFill>
                  <a:srgbClr val="3D3D3D"/>
                </a:solidFill>
              </a:rPr>
              <a:t>[Metadata] Coordinate Variables:</a:t>
            </a:r>
            <a:endParaRPr b="1" sz="500">
              <a:solidFill>
                <a:srgbClr val="3D3D3D"/>
              </a:solidFill>
            </a:endParaRPr>
          </a:p>
          <a:p>
            <a:pPr indent="0" lvl="0" marL="0" rtl="0" algn="l">
              <a:spcBef>
                <a:spcPts val="0"/>
              </a:spcBef>
              <a:spcAft>
                <a:spcPts val="0"/>
              </a:spcAft>
              <a:buNone/>
            </a:pPr>
            <a:r>
              <a:rPr b="1" lang="en" sz="500">
                <a:solidFill>
                  <a:srgbClr val="3D3D3D"/>
                </a:solidFill>
              </a:rPr>
              <a:t>	depth: </a:t>
            </a:r>
            <a:endParaRPr b="1" sz="500">
              <a:solidFill>
                <a:srgbClr val="3D3D3D"/>
              </a:solidFill>
            </a:endParaRPr>
          </a:p>
          <a:p>
            <a:pPr indent="0" lvl="0" marL="0" rtl="0" algn="l">
              <a:spcBef>
                <a:spcPts val="0"/>
              </a:spcBef>
              <a:spcAft>
                <a:spcPts val="0"/>
              </a:spcAft>
              <a:buNone/>
            </a:pPr>
            <a:r>
              <a:rPr b="1" lang="en" sz="500">
                <a:solidFill>
                  <a:srgbClr val="3D3D3D"/>
                </a:solidFill>
              </a:rPr>
              <a:t>              positive: down</a:t>
            </a:r>
            <a:endParaRPr b="1" sz="500">
              <a:solidFill>
                <a:srgbClr val="3D3D3D"/>
              </a:solidFill>
            </a:endParaRPr>
          </a:p>
          <a:p>
            <a:pPr indent="0" lvl="0" marL="0" rtl="0" algn="l">
              <a:spcBef>
                <a:spcPts val="0"/>
              </a:spcBef>
              <a:spcAft>
                <a:spcPts val="0"/>
              </a:spcAft>
              <a:buNone/>
            </a:pPr>
            <a:r>
              <a:rPr b="1" lang="en" sz="500">
                <a:solidFill>
                  <a:srgbClr val="3D3D3D"/>
                </a:solidFill>
              </a:rPr>
              <a:t>              standard_name: depth</a:t>
            </a:r>
            <a:endParaRPr b="1" sz="500">
              <a:solidFill>
                <a:srgbClr val="3D3D3D"/>
              </a:solidFill>
            </a:endParaRPr>
          </a:p>
          <a:p>
            <a:pPr indent="0" lvl="0" marL="0" rtl="0" algn="l">
              <a:spcBef>
                <a:spcPts val="0"/>
              </a:spcBef>
              <a:spcAft>
                <a:spcPts val="0"/>
              </a:spcAft>
              <a:buNone/>
            </a:pPr>
            <a:r>
              <a:rPr b="1" lang="en" sz="500">
                <a:solidFill>
                  <a:srgbClr val="3D3D3D"/>
                </a:solidFill>
              </a:rPr>
              <a:t>              long_name: depth below sea level</a:t>
            </a:r>
            <a:endParaRPr b="1" sz="500">
              <a:solidFill>
                <a:srgbClr val="3D3D3D"/>
              </a:solidFill>
            </a:endParaRPr>
          </a:p>
          <a:p>
            <a:pPr indent="0" lvl="0" marL="0" rtl="0" algn="l">
              <a:spcBef>
                <a:spcPts val="0"/>
              </a:spcBef>
              <a:spcAft>
                <a:spcPts val="0"/>
              </a:spcAft>
              <a:buNone/>
            </a:pPr>
            <a:r>
              <a:rPr b="1" lang="en" sz="500">
                <a:solidFill>
                  <a:srgbClr val="3D3D3D"/>
                </a:solidFill>
              </a:rPr>
              <a:t>              units: km</a:t>
            </a:r>
            <a:endParaRPr b="1" sz="500">
              <a:solidFill>
                <a:srgbClr val="3D3D3D"/>
              </a:solidFill>
            </a:endParaRPr>
          </a:p>
          <a:p>
            <a:pPr indent="0" lvl="0" marL="0" rtl="0" algn="l">
              <a:spcBef>
                <a:spcPts val="0"/>
              </a:spcBef>
              <a:spcAft>
                <a:spcPts val="0"/>
              </a:spcAft>
              <a:buNone/>
            </a:pPr>
            <a:r>
              <a:rPr b="1" lang="en" sz="500">
                <a:solidFill>
                  <a:srgbClr val="3D3D3D"/>
                </a:solidFill>
              </a:rPr>
              <a:t>              Values:</a:t>
            </a:r>
            <a:endParaRPr b="1" sz="500">
              <a:solidFill>
                <a:srgbClr val="3D3D3D"/>
              </a:solidFill>
            </a:endParaRPr>
          </a:p>
          <a:p>
            <a:pPr indent="0" lvl="0" marL="0" rtl="0" algn="l">
              <a:spcBef>
                <a:spcPts val="0"/>
              </a:spcBef>
              <a:spcAft>
                <a:spcPts val="0"/>
              </a:spcAft>
              <a:buNone/>
            </a:pPr>
            <a:r>
              <a:rPr b="1" lang="en" sz="500">
                <a:solidFill>
                  <a:srgbClr val="3D3D3D"/>
                </a:solidFill>
              </a:rPr>
              <a:t> -3, -2, -1, 0, 1, 2, 3, 4, 5, 6, 7, 8, 9, 10, 11, 12, 13, 14, 15, 16 </a:t>
            </a:r>
            <a:endParaRPr b="1" sz="500">
              <a:solidFill>
                <a:srgbClr val="3D3D3D"/>
              </a:solidFill>
            </a:endParaRPr>
          </a:p>
          <a:p>
            <a:pPr indent="0" lvl="0" marL="0" rtl="0" algn="l">
              <a:spcBef>
                <a:spcPts val="0"/>
              </a:spcBef>
              <a:spcAft>
                <a:spcPts val="0"/>
              </a:spcAft>
              <a:buNone/>
            </a:pPr>
            <a:r>
              <a:rPr b="1" lang="en" sz="500">
                <a:solidFill>
                  <a:srgbClr val="3D3D3D"/>
                </a:solidFill>
              </a:rPr>
              <a:t>              ...</a:t>
            </a:r>
            <a:endParaRPr b="1" sz="500">
              <a:solidFill>
                <a:srgbClr val="3D3D3D"/>
              </a:solidFill>
            </a:endParaRPr>
          </a:p>
          <a:p>
            <a:pPr indent="0" lvl="0" marL="0" rtl="0" algn="l">
              <a:spcBef>
                <a:spcPts val="0"/>
              </a:spcBef>
              <a:spcAft>
                <a:spcPts val="0"/>
              </a:spcAft>
              <a:buNone/>
            </a:pPr>
            <a:r>
              <a:rPr b="1" lang="en" sz="500">
                <a:solidFill>
                  <a:srgbClr val="3D3D3D"/>
                </a:solidFill>
              </a:rPr>
              <a:t> 61, 62, 63, 64, 65, 66, 67, 68, 69, 70, 71, 72, 73, 74, 75, 76, 77, 78, 79, 80 </a:t>
            </a:r>
            <a:endParaRPr b="1" sz="500">
              <a:solidFill>
                <a:srgbClr val="3D3D3D"/>
              </a:solidFill>
            </a:endParaRPr>
          </a:p>
          <a:p>
            <a:pPr indent="0" lvl="0" marL="0" rtl="0" algn="l">
              <a:spcBef>
                <a:spcPts val="0"/>
              </a:spcBef>
              <a:spcAft>
                <a:spcPts val="0"/>
              </a:spcAft>
              <a:buNone/>
            </a:pPr>
            <a:r>
              <a:t/>
            </a:r>
            <a:endParaRPr b="1" sz="500">
              <a:solidFill>
                <a:srgbClr val="3D3D3D"/>
              </a:solidFill>
            </a:endParaRPr>
          </a:p>
          <a:p>
            <a:pPr indent="0" lvl="0" marL="0" rtl="0" algn="l">
              <a:spcBef>
                <a:spcPts val="0"/>
              </a:spcBef>
              <a:spcAft>
                <a:spcPts val="0"/>
              </a:spcAft>
              <a:buNone/>
            </a:pPr>
            <a:r>
              <a:rPr b="1" lang="en" sz="500">
                <a:solidFill>
                  <a:srgbClr val="3D3D3D"/>
                </a:solidFill>
              </a:rPr>
              <a:t>	latitude: </a:t>
            </a:r>
            <a:endParaRPr b="1" sz="500">
              <a:solidFill>
                <a:srgbClr val="3D3D3D"/>
              </a:solidFill>
            </a:endParaRPr>
          </a:p>
          <a:p>
            <a:pPr indent="0" lvl="0" marL="0" rtl="0" algn="l">
              <a:spcBef>
                <a:spcPts val="0"/>
              </a:spcBef>
              <a:spcAft>
                <a:spcPts val="0"/>
              </a:spcAft>
              <a:buNone/>
            </a:pPr>
            <a:r>
              <a:rPr b="1" lang="en" sz="500">
                <a:solidFill>
                  <a:srgbClr val="3D3D3D"/>
                </a:solidFill>
              </a:rPr>
              <a:t>              long_name: Latitude; positive north</a:t>
            </a:r>
            <a:endParaRPr b="1" sz="500">
              <a:solidFill>
                <a:srgbClr val="3D3D3D"/>
              </a:solidFill>
            </a:endParaRPr>
          </a:p>
          <a:p>
            <a:pPr indent="0" lvl="0" marL="0" rtl="0" algn="l">
              <a:spcBef>
                <a:spcPts val="0"/>
              </a:spcBef>
              <a:spcAft>
                <a:spcPts val="0"/>
              </a:spcAft>
              <a:buNone/>
            </a:pPr>
            <a:r>
              <a:rPr b="1" lang="en" sz="500">
                <a:solidFill>
                  <a:srgbClr val="3D3D3D"/>
                </a:solidFill>
              </a:rPr>
              <a:t>              units: degrees_north</a:t>
            </a:r>
            <a:endParaRPr b="1" sz="500">
              <a:solidFill>
                <a:srgbClr val="3D3D3D"/>
              </a:solidFill>
            </a:endParaRPr>
          </a:p>
          <a:p>
            <a:pPr indent="0" lvl="0" marL="0" rtl="0" algn="l">
              <a:spcBef>
                <a:spcPts val="0"/>
              </a:spcBef>
              <a:spcAft>
                <a:spcPts val="0"/>
              </a:spcAft>
              <a:buNone/>
            </a:pPr>
            <a:r>
              <a:rPr b="1" lang="en" sz="500">
                <a:solidFill>
                  <a:srgbClr val="3D3D3D"/>
                </a:solidFill>
              </a:rPr>
              <a:t>              standard_name: latitude</a:t>
            </a:r>
            <a:endParaRPr b="1" sz="500">
              <a:solidFill>
                <a:srgbClr val="3D3D3D"/>
              </a:solidFill>
            </a:endParaRPr>
          </a:p>
          <a:p>
            <a:pPr indent="0" lvl="0" marL="0" rtl="0" algn="l">
              <a:spcBef>
                <a:spcPts val="0"/>
              </a:spcBef>
              <a:spcAft>
                <a:spcPts val="0"/>
              </a:spcAft>
              <a:buNone/>
            </a:pPr>
            <a:r>
              <a:rPr b="1" lang="en" sz="500">
                <a:solidFill>
                  <a:srgbClr val="3D3D3D"/>
                </a:solidFill>
              </a:rPr>
              <a:t>.</a:t>
            </a:r>
            <a:endParaRPr b="1" sz="500">
              <a:solidFill>
                <a:srgbClr val="3D3D3D"/>
              </a:solidFill>
            </a:endParaRPr>
          </a:p>
          <a:p>
            <a:pPr indent="0" lvl="0" marL="0" rtl="0" algn="l">
              <a:spcBef>
                <a:spcPts val="0"/>
              </a:spcBef>
              <a:spcAft>
                <a:spcPts val="0"/>
              </a:spcAft>
              <a:buNone/>
            </a:pPr>
            <a:r>
              <a:rPr b="1" lang="en" sz="500">
                <a:solidFill>
                  <a:srgbClr val="3D3D3D"/>
                </a:solidFill>
              </a:rPr>
              <a:t>.</a:t>
            </a:r>
            <a:br>
              <a:rPr b="1" lang="en" sz="1100">
                <a:solidFill>
                  <a:srgbClr val="3D3D3D"/>
                </a:solidFill>
              </a:rPr>
            </a:br>
            <a:r>
              <a:rPr b="1" lang="en" sz="500">
                <a:solidFill>
                  <a:srgbClr val="3D3D3D"/>
                </a:solidFill>
              </a:rPr>
              <a:t>.</a:t>
            </a:r>
            <a:endParaRPr b="1" sz="1100">
              <a:solidFill>
                <a:srgbClr val="3D3D3D"/>
              </a:solidFill>
            </a:endParaRPr>
          </a:p>
          <a:p>
            <a:pPr indent="0" lvl="0" marL="0" rtl="0" algn="l">
              <a:spcBef>
                <a:spcPts val="0"/>
              </a:spcBef>
              <a:spcAft>
                <a:spcPts val="0"/>
              </a:spcAft>
              <a:buNone/>
            </a:pPr>
            <a:r>
              <a:rPr b="1" lang="en" sz="1100">
                <a:solidFill>
                  <a:srgbClr val="980000"/>
                </a:solidFill>
              </a:rPr>
              <a:t>select option [meta, ranges, subset, help, exit]?</a:t>
            </a:r>
            <a:endParaRPr b="1" sz="1100">
              <a:solidFill>
                <a:srgbClr val="98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200"/>
              <a:t>cvm_slicer.py</a:t>
            </a:r>
            <a:r>
              <a:rPr lang="en" sz="2200">
                <a:solidFill>
                  <a:schemeClr val="accent2"/>
                </a:solidFill>
              </a:rPr>
              <a:t> - ranges</a:t>
            </a:r>
            <a:r>
              <a:rPr lang="en" sz="2200"/>
              <a:t> </a:t>
            </a:r>
            <a:endParaRPr sz="2200"/>
          </a:p>
        </p:txBody>
      </p:sp>
      <p:sp>
        <p:nvSpPr>
          <p:cNvPr id="218" name="Google Shape;218;p30"/>
          <p:cNvSpPr txBox="1"/>
          <p:nvPr/>
        </p:nvSpPr>
        <p:spPr>
          <a:xfrm>
            <a:off x="303750" y="814700"/>
            <a:ext cx="8536500" cy="4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1200"/>
              </a:spcAft>
              <a:buNone/>
            </a:pPr>
            <a:r>
              <a:rPr b="1" lang="en" sz="1300">
                <a:solidFill>
                  <a:srgbClr val="1F2328"/>
                </a:solidFill>
                <a:highlight>
                  <a:srgbClr val="FFFFFF"/>
                </a:highlight>
              </a:rPr>
              <a:t>Interact with the netCDF file, visualize and extract data</a:t>
            </a:r>
            <a:endParaRPr sz="2400">
              <a:solidFill>
                <a:srgbClr val="3D3D3D"/>
              </a:solidFill>
            </a:endParaRPr>
          </a:p>
        </p:txBody>
      </p:sp>
      <p:sp>
        <p:nvSpPr>
          <p:cNvPr id="219" name="Google Shape;219;p30"/>
          <p:cNvSpPr txBox="1"/>
          <p:nvPr/>
        </p:nvSpPr>
        <p:spPr>
          <a:xfrm>
            <a:off x="330475" y="894750"/>
            <a:ext cx="8075700" cy="65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1200"/>
              </a:spcAft>
              <a:buNone/>
            </a:pPr>
            <a:br>
              <a:rPr lang="en" sz="1200">
                <a:solidFill>
                  <a:srgbClr val="1F2328"/>
                </a:solidFill>
                <a:highlight>
                  <a:srgbClr val="FFFFFF"/>
                </a:highlight>
              </a:rPr>
            </a:br>
            <a:r>
              <a:rPr i="1" lang="en" sz="1200">
                <a:solidFill>
                  <a:srgbClr val="980000"/>
                </a:solidFill>
                <a:highlight>
                  <a:srgbClr val="FFFFFF"/>
                </a:highlight>
              </a:rPr>
              <a:t>../../src/</a:t>
            </a:r>
            <a:r>
              <a:rPr b="1" i="1" lang="en" sz="1200">
                <a:solidFill>
                  <a:srgbClr val="980000"/>
                </a:solidFill>
                <a:highlight>
                  <a:srgbClr val="FFFFFF"/>
                </a:highlight>
              </a:rPr>
              <a:t>cvm_slicer.py</a:t>
            </a:r>
            <a:r>
              <a:rPr i="1" lang="en" sz="1200">
                <a:solidFill>
                  <a:srgbClr val="980000"/>
                </a:solidFill>
                <a:highlight>
                  <a:srgbClr val="FFFFFF"/>
                </a:highlight>
              </a:rPr>
              <a:t> </a:t>
            </a:r>
            <a:r>
              <a:rPr b="1" i="1" lang="en" sz="1200">
                <a:solidFill>
                  <a:srgbClr val="980000"/>
                </a:solidFill>
                <a:highlight>
                  <a:srgbClr val="FFFFFF"/>
                </a:highlight>
              </a:rPr>
              <a:t>-v -i</a:t>
            </a:r>
            <a:r>
              <a:rPr i="1" lang="en" sz="1200">
                <a:solidFill>
                  <a:srgbClr val="980000"/>
                </a:solidFill>
                <a:highlight>
                  <a:srgbClr val="FFFFFF"/>
                </a:highlight>
              </a:rPr>
              <a:t> Cascadia-ANT+RF-test.nc</a:t>
            </a:r>
            <a:endParaRPr sz="800">
              <a:solidFill>
                <a:srgbClr val="3D3D3D"/>
              </a:solidFill>
            </a:endParaRPr>
          </a:p>
        </p:txBody>
      </p:sp>
      <p:sp>
        <p:nvSpPr>
          <p:cNvPr id="220" name="Google Shape;220;p30"/>
          <p:cNvSpPr txBox="1"/>
          <p:nvPr/>
        </p:nvSpPr>
        <p:spPr>
          <a:xfrm>
            <a:off x="373150" y="1600600"/>
            <a:ext cx="7395900" cy="3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980000"/>
                </a:solidFill>
              </a:rPr>
              <a:t>select option [meta, ranges, subset, help, exit]? ranges</a:t>
            </a:r>
            <a:endParaRPr b="1" sz="1100">
              <a:solidFill>
                <a:srgbClr val="980000"/>
              </a:solidFill>
            </a:endParaRPr>
          </a:p>
          <a:p>
            <a:pPr indent="0" lvl="0" marL="0" rtl="0" algn="l">
              <a:spcBef>
                <a:spcPts val="0"/>
              </a:spcBef>
              <a:spcAft>
                <a:spcPts val="0"/>
              </a:spcAft>
              <a:buNone/>
            </a:pPr>
            <a:r>
              <a:t/>
            </a:r>
            <a:endParaRPr b="1" sz="1100">
              <a:solidFill>
                <a:srgbClr val="3D3D3D"/>
              </a:solidFill>
            </a:endParaRPr>
          </a:p>
          <a:p>
            <a:pPr indent="0" lvl="0" marL="0" rtl="0" algn="l">
              <a:spcBef>
                <a:spcPts val="0"/>
              </a:spcBef>
              <a:spcAft>
                <a:spcPts val="0"/>
              </a:spcAft>
              <a:buNone/>
            </a:pPr>
            <a:r>
              <a:rPr b="1" lang="en" sz="1100">
                <a:solidFill>
                  <a:srgbClr val="3D3D3D"/>
                </a:solidFill>
              </a:rPr>
              <a:t>Ranges:</a:t>
            </a:r>
            <a:endParaRPr b="1" sz="1100">
              <a:solidFill>
                <a:srgbClr val="3D3D3D"/>
              </a:solidFill>
            </a:endParaRPr>
          </a:p>
          <a:p>
            <a:pPr indent="0" lvl="0" marL="0" rtl="0" algn="l">
              <a:spcBef>
                <a:spcPts val="0"/>
              </a:spcBef>
              <a:spcAft>
                <a:spcPts val="0"/>
              </a:spcAft>
              <a:buNone/>
            </a:pPr>
            <a:r>
              <a:rPr b="1" lang="en" sz="1100">
                <a:solidFill>
                  <a:srgbClr val="3D3D3D"/>
                </a:solidFill>
              </a:rPr>
              <a:t>	depth: -3.00 to  80.00 km</a:t>
            </a:r>
            <a:endParaRPr b="1" sz="1100">
              <a:solidFill>
                <a:srgbClr val="3D3D3D"/>
              </a:solidFill>
            </a:endParaRPr>
          </a:p>
          <a:p>
            <a:pPr indent="0" lvl="0" marL="0" rtl="0" algn="l">
              <a:spcBef>
                <a:spcPts val="0"/>
              </a:spcBef>
              <a:spcAft>
                <a:spcPts val="0"/>
              </a:spcAft>
              <a:buNone/>
            </a:pPr>
            <a:r>
              <a:rPr b="1" lang="en" sz="1100">
                <a:solidFill>
                  <a:srgbClr val="3D3D3D"/>
                </a:solidFill>
              </a:rPr>
              <a:t>	latitude: 40.00 to  49.00 degrees_north</a:t>
            </a:r>
            <a:endParaRPr b="1" sz="1100">
              <a:solidFill>
                <a:srgbClr val="3D3D3D"/>
              </a:solidFill>
            </a:endParaRPr>
          </a:p>
          <a:p>
            <a:pPr indent="0" lvl="0" marL="0" rtl="0" algn="l">
              <a:spcBef>
                <a:spcPts val="0"/>
              </a:spcBef>
              <a:spcAft>
                <a:spcPts val="0"/>
              </a:spcAft>
              <a:buNone/>
            </a:pPr>
            <a:r>
              <a:rPr b="1" lang="en" sz="1100">
                <a:solidFill>
                  <a:srgbClr val="3D3D3D"/>
                </a:solidFill>
              </a:rPr>
              <a:t>	longitude: -124.80 to  -120.00 degrees_east</a:t>
            </a:r>
            <a:endParaRPr b="1" sz="1100">
              <a:solidFill>
                <a:srgbClr val="3D3D3D"/>
              </a:solidFill>
            </a:endParaRPr>
          </a:p>
          <a:p>
            <a:pPr indent="0" lvl="0" marL="0" rtl="0" algn="l">
              <a:spcBef>
                <a:spcPts val="0"/>
              </a:spcBef>
              <a:spcAft>
                <a:spcPts val="0"/>
              </a:spcAft>
              <a:buNone/>
            </a:pPr>
            <a:r>
              <a:rPr b="1" lang="en" sz="1100">
                <a:solidFill>
                  <a:srgbClr val="3D3D3D"/>
                </a:solidFill>
              </a:rPr>
              <a:t>	easting: 346348.10 to  756099.65 m</a:t>
            </a:r>
            <a:endParaRPr b="1" sz="1100">
              <a:solidFill>
                <a:srgbClr val="3D3D3D"/>
              </a:solidFill>
            </a:endParaRPr>
          </a:p>
          <a:p>
            <a:pPr indent="0" lvl="0" marL="0" rtl="0" algn="l">
              <a:spcBef>
                <a:spcPts val="0"/>
              </a:spcBef>
              <a:spcAft>
                <a:spcPts val="0"/>
              </a:spcAft>
              <a:buNone/>
            </a:pPr>
            <a:r>
              <a:rPr b="1" lang="en" sz="1100">
                <a:solidFill>
                  <a:srgbClr val="3D3D3D"/>
                </a:solidFill>
              </a:rPr>
              <a:t>	northing: 4427757.22 to  5431792.86 m</a:t>
            </a:r>
            <a:endParaRPr b="1" sz="1100">
              <a:solidFill>
                <a:srgbClr val="3D3D3D"/>
              </a:solidFill>
            </a:endParaRPr>
          </a:p>
          <a:p>
            <a:pPr indent="0" lvl="0" marL="0" rtl="0" algn="l">
              <a:spcBef>
                <a:spcPts val="0"/>
              </a:spcBef>
              <a:spcAft>
                <a:spcPts val="0"/>
              </a:spcAft>
              <a:buNone/>
            </a:pPr>
            <a:r>
              <a:rPr b="1" lang="en" sz="1100">
                <a:solidFill>
                  <a:srgbClr val="3D3D3D"/>
                </a:solidFill>
              </a:rPr>
              <a:t>	vs: 1.02 to  5.86 km.s-1</a:t>
            </a:r>
            <a:endParaRPr b="1" sz="1100">
              <a:solidFill>
                <a:srgbClr val="3D3D3D"/>
              </a:solidFill>
            </a:endParaRPr>
          </a:p>
          <a:p>
            <a:pPr indent="0" lvl="0" marL="0" rtl="0" algn="l">
              <a:spcBef>
                <a:spcPts val="0"/>
              </a:spcBef>
              <a:spcAft>
                <a:spcPts val="0"/>
              </a:spcAft>
              <a:buNone/>
            </a:pPr>
            <a:r>
              <a:t/>
            </a:r>
            <a:endParaRPr b="1" sz="1100">
              <a:solidFill>
                <a:srgbClr val="3D3D3D"/>
              </a:solidFill>
            </a:endParaRPr>
          </a:p>
          <a:p>
            <a:pPr indent="0" lvl="0" marL="0" rtl="0" algn="l">
              <a:spcBef>
                <a:spcPts val="0"/>
              </a:spcBef>
              <a:spcAft>
                <a:spcPts val="0"/>
              </a:spcAft>
              <a:buNone/>
            </a:pPr>
            <a:r>
              <a:rPr b="1" lang="en" sz="1100">
                <a:solidFill>
                  <a:srgbClr val="980000"/>
                </a:solidFill>
              </a:rPr>
              <a:t>select option [meta, ranges, subset, help, exit]?</a:t>
            </a:r>
            <a:endParaRPr b="1" sz="1100">
              <a:solidFill>
                <a:srgbClr val="98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1"/>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200"/>
              <a:t>cvm_slicer.py</a:t>
            </a:r>
            <a:r>
              <a:rPr lang="en" sz="2200">
                <a:solidFill>
                  <a:schemeClr val="accent2"/>
                </a:solidFill>
              </a:rPr>
              <a:t> - subset</a:t>
            </a:r>
            <a:r>
              <a:rPr lang="en" sz="2200"/>
              <a:t> </a:t>
            </a:r>
            <a:endParaRPr sz="2200"/>
          </a:p>
        </p:txBody>
      </p:sp>
      <p:sp>
        <p:nvSpPr>
          <p:cNvPr id="226" name="Google Shape;226;p31"/>
          <p:cNvSpPr txBox="1"/>
          <p:nvPr/>
        </p:nvSpPr>
        <p:spPr>
          <a:xfrm>
            <a:off x="303750" y="814700"/>
            <a:ext cx="8536500" cy="4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1200"/>
              </a:spcAft>
              <a:buNone/>
            </a:pPr>
            <a:r>
              <a:rPr b="1" lang="en" sz="1300">
                <a:solidFill>
                  <a:srgbClr val="1F2328"/>
                </a:solidFill>
                <a:highlight>
                  <a:srgbClr val="FFFFFF"/>
                </a:highlight>
              </a:rPr>
              <a:t>Interact with the netCDF file, visualize and extract data</a:t>
            </a:r>
            <a:endParaRPr sz="2400">
              <a:solidFill>
                <a:srgbClr val="3D3D3D"/>
              </a:solidFill>
            </a:endParaRPr>
          </a:p>
        </p:txBody>
      </p:sp>
      <p:sp>
        <p:nvSpPr>
          <p:cNvPr id="227" name="Google Shape;227;p31"/>
          <p:cNvSpPr txBox="1"/>
          <p:nvPr/>
        </p:nvSpPr>
        <p:spPr>
          <a:xfrm>
            <a:off x="330475" y="894750"/>
            <a:ext cx="8075700" cy="65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1200"/>
              </a:spcAft>
              <a:buNone/>
            </a:pPr>
            <a:br>
              <a:rPr lang="en" sz="1200">
                <a:solidFill>
                  <a:srgbClr val="1F2328"/>
                </a:solidFill>
                <a:highlight>
                  <a:srgbClr val="FFFFFF"/>
                </a:highlight>
              </a:rPr>
            </a:br>
            <a:r>
              <a:rPr i="1" lang="en" sz="1200">
                <a:solidFill>
                  <a:srgbClr val="980000"/>
                </a:solidFill>
                <a:highlight>
                  <a:srgbClr val="FFFFFF"/>
                </a:highlight>
              </a:rPr>
              <a:t>../../src/</a:t>
            </a:r>
            <a:r>
              <a:rPr b="1" i="1" lang="en" sz="1200">
                <a:solidFill>
                  <a:srgbClr val="980000"/>
                </a:solidFill>
                <a:highlight>
                  <a:srgbClr val="FFFFFF"/>
                </a:highlight>
              </a:rPr>
              <a:t>cvm_slicer.py</a:t>
            </a:r>
            <a:r>
              <a:rPr i="1" lang="en" sz="1200">
                <a:solidFill>
                  <a:srgbClr val="980000"/>
                </a:solidFill>
                <a:highlight>
                  <a:srgbClr val="FFFFFF"/>
                </a:highlight>
              </a:rPr>
              <a:t> </a:t>
            </a:r>
            <a:r>
              <a:rPr b="1" i="1" lang="en" sz="1200">
                <a:solidFill>
                  <a:srgbClr val="980000"/>
                </a:solidFill>
                <a:highlight>
                  <a:srgbClr val="FFFFFF"/>
                </a:highlight>
              </a:rPr>
              <a:t>-v -i</a:t>
            </a:r>
            <a:r>
              <a:rPr i="1" lang="en" sz="1200">
                <a:solidFill>
                  <a:srgbClr val="980000"/>
                </a:solidFill>
                <a:highlight>
                  <a:srgbClr val="FFFFFF"/>
                </a:highlight>
              </a:rPr>
              <a:t> Cascadia-ANT+RF-test.nc</a:t>
            </a:r>
            <a:endParaRPr sz="800">
              <a:solidFill>
                <a:srgbClr val="3D3D3D"/>
              </a:solidFill>
            </a:endParaRPr>
          </a:p>
        </p:txBody>
      </p:sp>
      <p:sp>
        <p:nvSpPr>
          <p:cNvPr id="228" name="Google Shape;228;p31"/>
          <p:cNvSpPr txBox="1"/>
          <p:nvPr/>
        </p:nvSpPr>
        <p:spPr>
          <a:xfrm>
            <a:off x="373150" y="1600600"/>
            <a:ext cx="7395900" cy="3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980000"/>
                </a:solidFill>
              </a:rPr>
              <a:t>select option [meta, ranges, subset, help, exit]? subset</a:t>
            </a:r>
            <a:endParaRPr b="1" sz="1100">
              <a:solidFill>
                <a:srgbClr val="980000"/>
              </a:solidFill>
            </a:endParaRPr>
          </a:p>
          <a:p>
            <a:pPr indent="0" lvl="0" marL="0" rtl="0" algn="l">
              <a:spcBef>
                <a:spcPts val="0"/>
              </a:spcBef>
              <a:spcAft>
                <a:spcPts val="0"/>
              </a:spcAft>
              <a:buNone/>
            </a:pPr>
            <a:r>
              <a:t/>
            </a:r>
            <a:endParaRPr b="1" sz="1100">
              <a:solidFill>
                <a:srgbClr val="3D3D3D"/>
              </a:solidFill>
            </a:endParaRPr>
          </a:p>
          <a:p>
            <a:pPr indent="0" lvl="0" marL="0" rtl="0" algn="l">
              <a:spcBef>
                <a:spcPts val="0"/>
              </a:spcBef>
              <a:spcAft>
                <a:spcPts val="0"/>
              </a:spcAft>
              <a:buNone/>
            </a:pPr>
            <a:r>
              <a:rPr b="1" lang="en" sz="1100">
                <a:solidFill>
                  <a:srgbClr val="3D3D3D"/>
                </a:solidFill>
              </a:rPr>
              <a:t>You can subset the data as a:</a:t>
            </a:r>
            <a:endParaRPr b="1" sz="1100">
              <a:solidFill>
                <a:srgbClr val="3D3D3D"/>
              </a:solidFill>
            </a:endParaRPr>
          </a:p>
          <a:p>
            <a:pPr indent="0" lvl="0" marL="0" rtl="0" algn="l">
              <a:spcBef>
                <a:spcPts val="0"/>
              </a:spcBef>
              <a:spcAft>
                <a:spcPts val="0"/>
              </a:spcAft>
              <a:buNone/>
            </a:pPr>
            <a:r>
              <a:rPr b="1" lang="en" sz="1100">
                <a:solidFill>
                  <a:srgbClr val="3D3D3D"/>
                </a:solidFill>
              </a:rPr>
              <a:t>	volume - a subvolume of data</a:t>
            </a:r>
            <a:endParaRPr b="1" sz="1100">
              <a:solidFill>
                <a:srgbClr val="3D3D3D"/>
              </a:solidFill>
            </a:endParaRPr>
          </a:p>
          <a:p>
            <a:pPr indent="0" lvl="0" marL="0" rtl="0" algn="l">
              <a:spcBef>
                <a:spcPts val="0"/>
              </a:spcBef>
              <a:spcAft>
                <a:spcPts val="0"/>
              </a:spcAft>
              <a:buNone/>
            </a:pPr>
            <a:r>
              <a:rPr b="1" lang="en" sz="1100">
                <a:solidFill>
                  <a:srgbClr val="3D3D3D"/>
                </a:solidFill>
              </a:rPr>
              <a:t>	slice - a slice along a coordinate axis</a:t>
            </a:r>
            <a:endParaRPr b="1" sz="1100">
              <a:solidFill>
                <a:srgbClr val="3D3D3D"/>
              </a:solidFill>
            </a:endParaRPr>
          </a:p>
          <a:p>
            <a:pPr indent="0" lvl="0" marL="0" rtl="0" algn="l">
              <a:spcBef>
                <a:spcPts val="0"/>
              </a:spcBef>
              <a:spcAft>
                <a:spcPts val="0"/>
              </a:spcAft>
              <a:buNone/>
            </a:pPr>
            <a:r>
              <a:rPr b="1" lang="en" sz="1100">
                <a:solidFill>
                  <a:srgbClr val="3D3D3D"/>
                </a:solidFill>
              </a:rPr>
              <a:t>	xsection - a vertical slice in an arbitrary direction</a:t>
            </a:r>
            <a:endParaRPr b="1" sz="1100">
              <a:solidFill>
                <a:srgbClr val="3D3D3D"/>
              </a:solidFill>
            </a:endParaRPr>
          </a:p>
          <a:p>
            <a:pPr indent="0" lvl="0" marL="0" rtl="0" algn="l">
              <a:spcBef>
                <a:spcPts val="0"/>
              </a:spcBef>
              <a:spcAft>
                <a:spcPts val="0"/>
              </a:spcAft>
              <a:buNone/>
            </a:pPr>
            <a:r>
              <a:rPr b="1" lang="en" sz="1100">
                <a:solidFill>
                  <a:srgbClr val="3D3D3D"/>
                </a:solidFill>
              </a:rPr>
              <a:t>	----------</a:t>
            </a:r>
            <a:endParaRPr b="1" sz="1100">
              <a:solidFill>
                <a:srgbClr val="3D3D3D"/>
              </a:solidFill>
            </a:endParaRPr>
          </a:p>
          <a:p>
            <a:pPr indent="0" lvl="0" marL="0" rtl="0" algn="l">
              <a:spcBef>
                <a:spcPts val="0"/>
              </a:spcBef>
              <a:spcAft>
                <a:spcPts val="0"/>
              </a:spcAft>
              <a:buNone/>
            </a:pPr>
            <a:r>
              <a:rPr b="1" lang="en" sz="1100">
                <a:solidFill>
                  <a:srgbClr val="3D3D3D"/>
                </a:solidFill>
              </a:rPr>
              <a:t>	back - takes you to the previous step</a:t>
            </a:r>
            <a:endParaRPr b="1" sz="1100">
              <a:solidFill>
                <a:srgbClr val="3D3D3D"/>
              </a:solidFill>
            </a:endParaRPr>
          </a:p>
          <a:p>
            <a:pPr indent="0" lvl="0" marL="0" rtl="0" algn="l">
              <a:spcBef>
                <a:spcPts val="0"/>
              </a:spcBef>
              <a:spcAft>
                <a:spcPts val="0"/>
              </a:spcAft>
              <a:buNone/>
            </a:pPr>
            <a:r>
              <a:rPr b="1" lang="en" sz="1100">
                <a:solidFill>
                  <a:srgbClr val="3D3D3D"/>
                </a:solidFill>
              </a:rPr>
              <a:t>	exit</a:t>
            </a:r>
            <a:endParaRPr b="1" sz="1100">
              <a:solidFill>
                <a:srgbClr val="3D3D3D"/>
              </a:solidFill>
            </a:endParaRPr>
          </a:p>
          <a:p>
            <a:pPr indent="0" lvl="0" marL="0" rtl="0" algn="l">
              <a:spcBef>
                <a:spcPts val="0"/>
              </a:spcBef>
              <a:spcAft>
                <a:spcPts val="0"/>
              </a:spcAft>
              <a:buNone/>
            </a:pPr>
            <a:r>
              <a:t/>
            </a:r>
            <a:endParaRPr b="1" sz="1100">
              <a:solidFill>
                <a:srgbClr val="3D3D3D"/>
              </a:solidFill>
            </a:endParaRPr>
          </a:p>
          <a:p>
            <a:pPr indent="0" lvl="0" marL="0" rtl="0" algn="l">
              <a:spcBef>
                <a:spcPts val="0"/>
              </a:spcBef>
              <a:spcAft>
                <a:spcPts val="0"/>
              </a:spcAft>
              <a:buNone/>
            </a:pPr>
            <a:r>
              <a:rPr b="1" lang="en" sz="1100">
                <a:solidFill>
                  <a:srgbClr val="980000"/>
                </a:solidFill>
              </a:rPr>
              <a:t>select [volume, slice, xsection, back, exit]?</a:t>
            </a:r>
            <a:endParaRPr b="1" sz="1100">
              <a:solidFill>
                <a:srgbClr val="98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200"/>
              <a:t>cvm_slicer.py</a:t>
            </a:r>
            <a:r>
              <a:rPr lang="en" sz="2200">
                <a:solidFill>
                  <a:schemeClr val="accent2"/>
                </a:solidFill>
              </a:rPr>
              <a:t> - depth slice</a:t>
            </a:r>
            <a:r>
              <a:rPr lang="en" sz="2200"/>
              <a:t> </a:t>
            </a:r>
            <a:endParaRPr sz="2200"/>
          </a:p>
        </p:txBody>
      </p:sp>
      <p:sp>
        <p:nvSpPr>
          <p:cNvPr id="234" name="Google Shape;234;p32"/>
          <p:cNvSpPr txBox="1"/>
          <p:nvPr/>
        </p:nvSpPr>
        <p:spPr>
          <a:xfrm>
            <a:off x="255325" y="868050"/>
            <a:ext cx="7395900" cy="41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980000"/>
                </a:solidFill>
              </a:rPr>
              <a:t>select [volume, slice, xsection, back, exit]? slice</a:t>
            </a:r>
            <a:endParaRPr b="1" sz="1100">
              <a:solidFill>
                <a:srgbClr val="3D3D3D"/>
              </a:solidFill>
            </a:endParaRPr>
          </a:p>
          <a:p>
            <a:pPr indent="0" lvl="0" marL="0" rtl="0" algn="l">
              <a:spcBef>
                <a:spcPts val="0"/>
              </a:spcBef>
              <a:spcAft>
                <a:spcPts val="0"/>
              </a:spcAft>
              <a:buNone/>
            </a:pPr>
            <a:r>
              <a:rPr b="1" lang="en" sz="800">
                <a:solidFill>
                  <a:srgbClr val="3D3D3D"/>
                </a:solidFill>
              </a:rPr>
              <a:t>A slice cuts the model along one of the coordinate axis.</a:t>
            </a:r>
            <a:endParaRPr b="1" sz="800">
              <a:solidFill>
                <a:srgbClr val="3D3D3D"/>
              </a:solidFill>
            </a:endParaRPr>
          </a:p>
          <a:p>
            <a:pPr indent="0" lvl="0" marL="0" rtl="0" algn="l">
              <a:spcBef>
                <a:spcPts val="0"/>
              </a:spcBef>
              <a:spcAft>
                <a:spcPts val="0"/>
              </a:spcAft>
              <a:buNone/>
            </a:pPr>
            <a:r>
              <a:rPr b="1" lang="en" sz="800">
                <a:solidFill>
                  <a:srgbClr val="3D3D3D"/>
                </a:solidFill>
              </a:rPr>
              <a:t>	direction - direction of the slice, the coordinate to cut the model along</a:t>
            </a:r>
            <a:endParaRPr b="1" sz="800">
              <a:solidFill>
                <a:srgbClr val="3D3D3D"/>
              </a:solidFill>
            </a:endParaRPr>
          </a:p>
          <a:p>
            <a:pPr indent="0" lvl="0" marL="0" rtl="0" algn="l">
              <a:spcBef>
                <a:spcPts val="0"/>
              </a:spcBef>
              <a:spcAft>
                <a:spcPts val="0"/>
              </a:spcAft>
              <a:buNone/>
            </a:pPr>
            <a:r>
              <a:rPr b="1" lang="en" sz="800">
                <a:solidFill>
                  <a:srgbClr val="3D3D3D"/>
                </a:solidFill>
              </a:rPr>
              <a:t>	----------</a:t>
            </a:r>
            <a:endParaRPr b="1" sz="800">
              <a:solidFill>
                <a:srgbClr val="3D3D3D"/>
              </a:solidFill>
            </a:endParaRPr>
          </a:p>
          <a:p>
            <a:pPr indent="0" lvl="0" marL="0" rtl="0" algn="l">
              <a:spcBef>
                <a:spcPts val="0"/>
              </a:spcBef>
              <a:spcAft>
                <a:spcPts val="0"/>
              </a:spcAft>
              <a:buNone/>
            </a:pPr>
            <a:r>
              <a:rPr b="1" lang="en" sz="800">
                <a:solidFill>
                  <a:srgbClr val="3D3D3D"/>
                </a:solidFill>
              </a:rPr>
              <a:t>	back - takes you to the previous step</a:t>
            </a:r>
            <a:endParaRPr b="1" sz="800">
              <a:solidFill>
                <a:srgbClr val="3D3D3D"/>
              </a:solidFill>
            </a:endParaRPr>
          </a:p>
          <a:p>
            <a:pPr indent="0" lvl="0" marL="0" rtl="0" algn="l">
              <a:spcBef>
                <a:spcPts val="0"/>
              </a:spcBef>
              <a:spcAft>
                <a:spcPts val="0"/>
              </a:spcAft>
              <a:buNone/>
            </a:pPr>
            <a:r>
              <a:rPr b="1" lang="en" sz="800">
                <a:solidFill>
                  <a:srgbClr val="3D3D3D"/>
                </a:solidFill>
              </a:rPr>
              <a:t>	exit </a:t>
            </a:r>
            <a:endParaRPr b="1" sz="800">
              <a:solidFill>
                <a:srgbClr val="3D3D3D"/>
              </a:solidFill>
            </a:endParaRPr>
          </a:p>
          <a:p>
            <a:pPr indent="0" lvl="0" marL="0" rtl="0" algn="l">
              <a:spcBef>
                <a:spcPts val="0"/>
              </a:spcBef>
              <a:spcAft>
                <a:spcPts val="0"/>
              </a:spcAft>
              <a:buNone/>
            </a:pPr>
            <a:r>
              <a:t/>
            </a:r>
            <a:endParaRPr b="1" sz="1100">
              <a:solidFill>
                <a:srgbClr val="3D3D3D"/>
              </a:solidFill>
            </a:endParaRPr>
          </a:p>
          <a:p>
            <a:pPr indent="0" lvl="0" marL="0" rtl="0" algn="l">
              <a:spcBef>
                <a:spcPts val="0"/>
              </a:spcBef>
              <a:spcAft>
                <a:spcPts val="0"/>
              </a:spcAft>
              <a:buNone/>
            </a:pPr>
            <a:r>
              <a:rPr b="1" lang="en" sz="1100">
                <a:solidFill>
                  <a:srgbClr val="980000"/>
                </a:solidFill>
              </a:rPr>
              <a:t>direction [depth, latitude, longitude, back, exit]?depth</a:t>
            </a:r>
            <a:br>
              <a:rPr b="1" lang="en" sz="1100">
                <a:solidFill>
                  <a:srgbClr val="980000"/>
                </a:solidFill>
              </a:rPr>
            </a:br>
            <a:br>
              <a:rPr b="1" lang="en" sz="1100">
                <a:solidFill>
                  <a:srgbClr val="980000"/>
                </a:solidFill>
              </a:rPr>
            </a:br>
            <a:r>
              <a:rPr b="1" lang="en" sz="1100">
                <a:solidFill>
                  <a:srgbClr val="980000"/>
                </a:solidFill>
              </a:rPr>
              <a:t>slice depth [-3 to 80, back, exit]?20</a:t>
            </a:r>
            <a:endParaRPr b="1" sz="1100">
              <a:solidFill>
                <a:srgbClr val="980000"/>
              </a:solidFill>
            </a:endParaRPr>
          </a:p>
          <a:p>
            <a:pPr indent="0" lvl="0" marL="0" marR="0" rtl="0" algn="l">
              <a:lnSpc>
                <a:spcPct val="100000"/>
              </a:lnSpc>
              <a:spcBef>
                <a:spcPts val="0"/>
              </a:spcBef>
              <a:spcAft>
                <a:spcPts val="0"/>
              </a:spcAft>
              <a:buNone/>
            </a:pPr>
            <a:r>
              <a:rPr b="1" lang="en" sz="800">
                <a:solidFill>
                  <a:srgbClr val="3D3D3D"/>
                </a:solidFill>
              </a:rPr>
              <a:t>Select slice limits in the latitude direction.</a:t>
            </a:r>
            <a:endParaRPr b="1" sz="800">
              <a:solidFill>
                <a:srgbClr val="3D3D3D"/>
              </a:solidFill>
            </a:endParaRPr>
          </a:p>
          <a:p>
            <a:pPr indent="0" lvl="0" marL="0" marR="0" rtl="0" algn="l">
              <a:lnSpc>
                <a:spcPct val="100000"/>
              </a:lnSpc>
              <a:spcBef>
                <a:spcPts val="0"/>
              </a:spcBef>
              <a:spcAft>
                <a:spcPts val="0"/>
              </a:spcAft>
              <a:buNone/>
            </a:pPr>
            <a:r>
              <a:rPr b="1" lang="en" sz="800">
                <a:solidFill>
                  <a:srgbClr val="3D3D3D"/>
                </a:solidFill>
              </a:rPr>
              <a:t>	limits - provide minimum,maximum or press enter to accept the full range default </a:t>
            </a:r>
            <a:endParaRPr b="1" sz="800">
              <a:solidFill>
                <a:srgbClr val="3D3D3D"/>
              </a:solidFill>
            </a:endParaRPr>
          </a:p>
          <a:p>
            <a:pPr indent="0" lvl="0" marL="0" marR="0" rtl="0" algn="l">
              <a:lnSpc>
                <a:spcPct val="100000"/>
              </a:lnSpc>
              <a:spcBef>
                <a:spcPts val="0"/>
              </a:spcBef>
              <a:spcAft>
                <a:spcPts val="0"/>
              </a:spcAft>
              <a:buNone/>
            </a:pPr>
            <a:r>
              <a:rPr b="1" lang="en" sz="800">
                <a:solidFill>
                  <a:srgbClr val="3D3D3D"/>
                </a:solidFill>
              </a:rPr>
              <a:t>	----------</a:t>
            </a:r>
            <a:endParaRPr b="1" sz="800">
              <a:solidFill>
                <a:srgbClr val="3D3D3D"/>
              </a:solidFill>
            </a:endParaRPr>
          </a:p>
          <a:p>
            <a:pPr indent="0" lvl="0" marL="0" marR="0" rtl="0" algn="l">
              <a:lnSpc>
                <a:spcPct val="100000"/>
              </a:lnSpc>
              <a:spcBef>
                <a:spcPts val="0"/>
              </a:spcBef>
              <a:spcAft>
                <a:spcPts val="0"/>
              </a:spcAft>
              <a:buNone/>
            </a:pPr>
            <a:r>
              <a:rPr b="1" lang="en" sz="800">
                <a:solidFill>
                  <a:srgbClr val="3D3D3D"/>
                </a:solidFill>
              </a:rPr>
              <a:t>	back - takes you to the previous step</a:t>
            </a:r>
            <a:endParaRPr b="1" sz="800">
              <a:solidFill>
                <a:srgbClr val="3D3D3D"/>
              </a:solidFill>
            </a:endParaRPr>
          </a:p>
          <a:p>
            <a:pPr indent="0" lvl="0" marL="0" marR="0" rtl="0" algn="l">
              <a:lnSpc>
                <a:spcPct val="100000"/>
              </a:lnSpc>
              <a:spcBef>
                <a:spcPts val="0"/>
              </a:spcBef>
              <a:spcAft>
                <a:spcPts val="0"/>
              </a:spcAft>
              <a:buNone/>
            </a:pPr>
            <a:r>
              <a:rPr b="1" lang="en" sz="800">
                <a:solidFill>
                  <a:srgbClr val="3D3D3D"/>
                </a:solidFill>
              </a:rPr>
              <a:t>	exit </a:t>
            </a:r>
            <a:r>
              <a:rPr b="1" lang="en" sz="1100">
                <a:solidFill>
                  <a:srgbClr val="3D3D3D"/>
                </a:solidFill>
              </a:rPr>
              <a:t> </a:t>
            </a:r>
            <a:endParaRPr b="1" sz="1100">
              <a:solidFill>
                <a:srgbClr val="980000"/>
              </a:solidFill>
            </a:endParaRPr>
          </a:p>
          <a:p>
            <a:pPr indent="0" lvl="0" marL="0" rtl="0" algn="l">
              <a:spcBef>
                <a:spcPts val="0"/>
              </a:spcBef>
              <a:spcAft>
                <a:spcPts val="0"/>
              </a:spcAft>
              <a:buNone/>
            </a:pPr>
            <a:r>
              <a:t/>
            </a:r>
            <a:endParaRPr b="1" sz="1100">
              <a:solidFill>
                <a:srgbClr val="980000"/>
              </a:solidFill>
            </a:endParaRPr>
          </a:p>
          <a:p>
            <a:pPr indent="0" lvl="0" marL="0" rtl="0" algn="l">
              <a:spcBef>
                <a:spcPts val="0"/>
              </a:spcBef>
              <a:spcAft>
                <a:spcPts val="0"/>
              </a:spcAft>
              <a:buNone/>
            </a:pPr>
            <a:r>
              <a:rPr b="1" lang="en" sz="1100">
                <a:solidFill>
                  <a:srgbClr val="980000"/>
                </a:solidFill>
              </a:rPr>
              <a:t>latitude limits [default values (40.0, 49.0), back, exit]:</a:t>
            </a:r>
            <a:br>
              <a:rPr b="1" lang="en" sz="1100">
                <a:solidFill>
                  <a:srgbClr val="980000"/>
                </a:solidFill>
              </a:rPr>
            </a:br>
            <a:r>
              <a:rPr b="1" lang="en" sz="1100">
                <a:solidFill>
                  <a:srgbClr val="980000"/>
                </a:solidFill>
              </a:rPr>
              <a:t>longitude limits [default values (-124.8, -120.0), back, exit]:</a:t>
            </a:r>
            <a:endParaRPr b="1" sz="1100">
              <a:solidFill>
                <a:srgbClr val="980000"/>
              </a:solidFill>
            </a:endParaRPr>
          </a:p>
          <a:p>
            <a:pPr indent="0" lvl="0" marL="0" rtl="0" algn="l">
              <a:spcBef>
                <a:spcPts val="0"/>
              </a:spcBef>
              <a:spcAft>
                <a:spcPts val="0"/>
              </a:spcAft>
              <a:buNone/>
            </a:pPr>
            <a:r>
              <a:rPr b="1" lang="en" sz="800">
                <a:solidFill>
                  <a:schemeClr val="dk1"/>
                </a:solidFill>
              </a:rPr>
              <a:t>The sliced data summary: </a:t>
            </a:r>
            <a:endParaRPr b="1" sz="800">
              <a:solidFill>
                <a:schemeClr val="dk1"/>
              </a:solidFill>
            </a:endParaRPr>
          </a:p>
          <a:p>
            <a:pPr indent="0" lvl="0" marL="0" rtl="0" algn="l">
              <a:spcBef>
                <a:spcPts val="0"/>
              </a:spcBef>
              <a:spcAft>
                <a:spcPts val="0"/>
              </a:spcAft>
              <a:buNone/>
            </a:pPr>
            <a:r>
              <a:rPr b="1" lang="en" sz="800">
                <a:solidFill>
                  <a:schemeClr val="dk1"/>
                </a:solidFill>
              </a:rPr>
              <a:t>&lt;xarray.Dataset&gt; Size: 28kB</a:t>
            </a:r>
            <a:endParaRPr b="1" sz="800">
              <a:solidFill>
                <a:schemeClr val="dk1"/>
              </a:solidFill>
            </a:endParaRPr>
          </a:p>
          <a:p>
            <a:pPr indent="0" lvl="0" marL="0" rtl="0" algn="l">
              <a:spcBef>
                <a:spcPts val="0"/>
              </a:spcBef>
              <a:spcAft>
                <a:spcPts val="0"/>
              </a:spcAft>
              <a:buNone/>
            </a:pPr>
            <a:r>
              <a:rPr b="1" lang="en" sz="800">
                <a:solidFill>
                  <a:schemeClr val="dk1"/>
                </a:solidFill>
              </a:rPr>
              <a:t>Dimensions:    (latitude: 46, longitude: 25)</a:t>
            </a:r>
            <a:endParaRPr b="1" sz="800">
              <a:solidFill>
                <a:schemeClr val="dk1"/>
              </a:solidFill>
            </a:endParaRPr>
          </a:p>
          <a:p>
            <a:pPr indent="0" lvl="0" marL="0" rtl="0" algn="l">
              <a:spcBef>
                <a:spcPts val="0"/>
              </a:spcBef>
              <a:spcAft>
                <a:spcPts val="0"/>
              </a:spcAft>
              <a:buNone/>
            </a:pPr>
            <a:r>
              <a:rPr b="1" lang="en" sz="800">
                <a:solidFill>
                  <a:schemeClr val="dk1"/>
                </a:solidFill>
              </a:rPr>
              <a:t>Coordinates:</a:t>
            </a:r>
            <a:endParaRPr b="1" sz="800">
              <a:solidFill>
                <a:schemeClr val="dk1"/>
              </a:solidFill>
            </a:endParaRPr>
          </a:p>
          <a:p>
            <a:pPr indent="0" lvl="0" marL="0" rtl="0" algn="l">
              <a:spcBef>
                <a:spcPts val="0"/>
              </a:spcBef>
              <a:spcAft>
                <a:spcPts val="0"/>
              </a:spcAft>
              <a:buNone/>
            </a:pPr>
            <a:r>
              <a:rPr b="1" lang="en" sz="800">
                <a:solidFill>
                  <a:schemeClr val="dk1"/>
                </a:solidFill>
              </a:rPr>
              <a:t>    depth      int64 8B 20</a:t>
            </a:r>
            <a:endParaRPr b="1" sz="800">
              <a:solidFill>
                <a:schemeClr val="dk1"/>
              </a:solidFill>
            </a:endParaRPr>
          </a:p>
          <a:p>
            <a:pPr indent="0" lvl="0" marL="0" rtl="0" algn="l">
              <a:spcBef>
                <a:spcPts val="0"/>
              </a:spcBef>
              <a:spcAft>
                <a:spcPts val="0"/>
              </a:spcAft>
              <a:buNone/>
            </a:pPr>
            <a:r>
              <a:rPr b="1" lang="en" sz="800">
                <a:solidFill>
                  <a:schemeClr val="dk1"/>
                </a:solidFill>
              </a:rPr>
              <a:t>  * latitude   (latitude) float64 368B 40.0 40.2 40.4 40.6 ... 48.6 48.8 49.0</a:t>
            </a:r>
            <a:endParaRPr b="1" sz="800">
              <a:solidFill>
                <a:schemeClr val="dk1"/>
              </a:solidFill>
            </a:endParaRPr>
          </a:p>
          <a:p>
            <a:pPr indent="0" lvl="0" marL="0" rtl="0" algn="l">
              <a:spcBef>
                <a:spcPts val="0"/>
              </a:spcBef>
              <a:spcAft>
                <a:spcPts val="0"/>
              </a:spcAft>
              <a:buNone/>
            </a:pPr>
            <a:r>
              <a:rPr b="1" lang="en" sz="800">
                <a:solidFill>
                  <a:schemeClr val="dk1"/>
                </a:solidFill>
              </a:rPr>
              <a:t>  * longitude  (longitude) float64 200B -124.8 -124.6 -124.4 ... -120.2 -120.0</a:t>
            </a:r>
            <a:endParaRPr b="1" sz="800">
              <a:solidFill>
                <a:schemeClr val="dk1"/>
              </a:solidFill>
            </a:endParaRPr>
          </a:p>
          <a:p>
            <a:pPr indent="0" lvl="0" marL="0" rtl="0" algn="l">
              <a:spcBef>
                <a:spcPts val="0"/>
              </a:spcBef>
              <a:spcAft>
                <a:spcPts val="0"/>
              </a:spcAft>
              <a:buNone/>
            </a:pPr>
            <a:r>
              <a:rPr b="1" lang="en" sz="800">
                <a:solidFill>
                  <a:schemeClr val="dk1"/>
                </a:solidFill>
              </a:rPr>
              <a:t>    easting    (latitude, longitude) float64 9kB 3.463e+05 ... 7.194e+05</a:t>
            </a:r>
            <a:endParaRPr b="1" sz="800">
              <a:solidFill>
                <a:schemeClr val="dk1"/>
              </a:solidFill>
            </a:endParaRPr>
          </a:p>
          <a:p>
            <a:pPr indent="0" lvl="0" marL="0" rtl="0" algn="l">
              <a:spcBef>
                <a:spcPts val="0"/>
              </a:spcBef>
              <a:spcAft>
                <a:spcPts val="0"/>
              </a:spcAft>
              <a:buNone/>
            </a:pPr>
            <a:r>
              <a:rPr b="1" lang="en" sz="800">
                <a:solidFill>
                  <a:schemeClr val="dk1"/>
                </a:solidFill>
              </a:rPr>
              <a:t>    northing   (latitude, longitude) float64 9kB 4.429e+06 ... 5.432e+06</a:t>
            </a:r>
            <a:endParaRPr b="1" sz="800">
              <a:solidFill>
                <a:schemeClr val="dk1"/>
              </a:solidFill>
            </a:endParaRPr>
          </a:p>
          <a:p>
            <a:pPr indent="0" lvl="0" marL="0" rtl="0" algn="l">
              <a:spcBef>
                <a:spcPts val="0"/>
              </a:spcBef>
              <a:spcAft>
                <a:spcPts val="0"/>
              </a:spcAft>
              <a:buNone/>
            </a:pPr>
            <a:r>
              <a:rPr b="1" lang="en" sz="800">
                <a:solidFill>
                  <a:schemeClr val="dk1"/>
                </a:solidFill>
              </a:rPr>
              <a:t>Data variables:</a:t>
            </a:r>
            <a:endParaRPr b="1" sz="800">
              <a:solidFill>
                <a:schemeClr val="dk1"/>
              </a:solidFill>
            </a:endParaRPr>
          </a:p>
          <a:p>
            <a:pPr indent="0" lvl="0" marL="0" rtl="0" algn="l">
              <a:spcBef>
                <a:spcPts val="0"/>
              </a:spcBef>
              <a:spcAft>
                <a:spcPts val="0"/>
              </a:spcAft>
              <a:buNone/>
            </a:pPr>
            <a:r>
              <a:rPr b="1" lang="en" sz="800">
                <a:solidFill>
                  <a:schemeClr val="dk1"/>
                </a:solidFill>
              </a:rPr>
              <a:t>    vs         (latitude, longitude) float64 9kB nan nan 4.367 ... 3.097 3.152</a:t>
            </a:r>
            <a:endParaRPr b="1" sz="800">
              <a:solidFill>
                <a:schemeClr val="dk1"/>
              </a:solidFill>
            </a:endParaRPr>
          </a:p>
          <a:p>
            <a:pPr indent="0" lvl="0" marL="0" rtl="0" algn="l">
              <a:spcBef>
                <a:spcPts val="0"/>
              </a:spcBef>
              <a:spcAft>
                <a:spcPts val="0"/>
              </a:spcAft>
              <a:buNone/>
            </a:pPr>
            <a:br>
              <a:rPr b="1" lang="en" sz="1100">
                <a:solidFill>
                  <a:srgbClr val="980000"/>
                </a:solidFill>
              </a:rPr>
            </a:br>
            <a:endParaRPr b="1" sz="1100">
              <a:solidFill>
                <a:srgbClr val="98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200"/>
              <a:t>cvm_slicer.py</a:t>
            </a:r>
            <a:r>
              <a:rPr lang="en" sz="2200">
                <a:solidFill>
                  <a:schemeClr val="accent2"/>
                </a:solidFill>
              </a:rPr>
              <a:t> - depth slice</a:t>
            </a:r>
            <a:r>
              <a:rPr lang="en" sz="2200"/>
              <a:t> </a:t>
            </a:r>
            <a:endParaRPr sz="2200"/>
          </a:p>
        </p:txBody>
      </p:sp>
      <p:sp>
        <p:nvSpPr>
          <p:cNvPr id="240" name="Google Shape;240;p33"/>
          <p:cNvSpPr txBox="1"/>
          <p:nvPr/>
        </p:nvSpPr>
        <p:spPr>
          <a:xfrm>
            <a:off x="330475" y="868050"/>
            <a:ext cx="7395900" cy="3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solidFill>
                <a:srgbClr val="3D3D3D"/>
              </a:solidFill>
            </a:endParaRPr>
          </a:p>
          <a:p>
            <a:pPr indent="0" lvl="0" marL="0" rtl="0" algn="l">
              <a:spcBef>
                <a:spcPts val="0"/>
              </a:spcBef>
              <a:spcAft>
                <a:spcPts val="0"/>
              </a:spcAft>
              <a:buNone/>
            </a:pPr>
            <a:r>
              <a:rPr b="1" lang="en" sz="1100">
                <a:solidFill>
                  <a:srgbClr val="3D3D3D"/>
                </a:solidFill>
              </a:rPr>
              <a:t>What to do with the slice.</a:t>
            </a:r>
            <a:endParaRPr b="1" sz="1100">
              <a:solidFill>
                <a:srgbClr val="3D3D3D"/>
              </a:solidFill>
            </a:endParaRPr>
          </a:p>
          <a:p>
            <a:pPr indent="0" lvl="0" marL="0" rtl="0" algn="l">
              <a:spcBef>
                <a:spcPts val="0"/>
              </a:spcBef>
              <a:spcAft>
                <a:spcPts val="0"/>
              </a:spcAft>
              <a:buNone/>
            </a:pPr>
            <a:r>
              <a:rPr b="1" lang="en" sz="1100">
                <a:solidFill>
                  <a:srgbClr val="3D3D3D"/>
                </a:solidFill>
              </a:rPr>
              <a:t>	plot2d - a 2D plot of ['latitude', 'longitude']</a:t>
            </a:r>
            <a:endParaRPr b="1" sz="1100">
              <a:solidFill>
                <a:srgbClr val="3D3D3D"/>
              </a:solidFill>
            </a:endParaRPr>
          </a:p>
          <a:p>
            <a:pPr indent="0" lvl="0" marL="0" rtl="0" algn="l">
              <a:spcBef>
                <a:spcPts val="0"/>
              </a:spcBef>
              <a:spcAft>
                <a:spcPts val="0"/>
              </a:spcAft>
              <a:buNone/>
            </a:pPr>
            <a:r>
              <a:rPr b="1" lang="en" sz="1100">
                <a:solidFill>
                  <a:srgbClr val="3D3D3D"/>
                </a:solidFill>
              </a:rPr>
              <a:t>	plot3d - a 3D plot of ['latitude', 'longitude'] and the model variable on the 3rd axis.</a:t>
            </a:r>
            <a:endParaRPr b="1" sz="1100">
              <a:solidFill>
                <a:srgbClr val="3D3D3D"/>
              </a:solidFill>
            </a:endParaRPr>
          </a:p>
          <a:p>
            <a:pPr indent="0" lvl="0" marL="0" rtl="0" algn="l">
              <a:spcBef>
                <a:spcPts val="0"/>
              </a:spcBef>
              <a:spcAft>
                <a:spcPts val="0"/>
              </a:spcAft>
              <a:buNone/>
            </a:pPr>
            <a:r>
              <a:rPr b="1" lang="en" sz="1100">
                <a:solidFill>
                  <a:srgbClr val="3D3D3D"/>
                </a:solidFill>
              </a:rPr>
              <a:t>		The plot is interactive and can be rotated.</a:t>
            </a:r>
            <a:endParaRPr b="1" sz="1100">
              <a:solidFill>
                <a:srgbClr val="3D3D3D"/>
              </a:solidFill>
            </a:endParaRPr>
          </a:p>
          <a:p>
            <a:pPr indent="0" lvl="0" marL="0" rtl="0" algn="l">
              <a:spcBef>
                <a:spcPts val="0"/>
              </a:spcBef>
              <a:spcAft>
                <a:spcPts val="0"/>
              </a:spcAft>
              <a:buNone/>
            </a:pPr>
            <a:r>
              <a:rPr b="1" lang="en" sz="1100">
                <a:solidFill>
                  <a:srgbClr val="3D3D3D"/>
                </a:solidFill>
              </a:rPr>
              <a:t>	gmap - a 2D plot of ['latitude', 'longitude'] in geographical coordinate system</a:t>
            </a:r>
            <a:endParaRPr b="1" sz="1100">
              <a:solidFill>
                <a:srgbClr val="3D3D3D"/>
              </a:solidFill>
            </a:endParaRPr>
          </a:p>
          <a:p>
            <a:pPr indent="0" lvl="0" marL="0" rtl="0" algn="l">
              <a:spcBef>
                <a:spcPts val="0"/>
              </a:spcBef>
              <a:spcAft>
                <a:spcPts val="0"/>
              </a:spcAft>
              <a:buNone/>
            </a:pPr>
            <a:r>
              <a:rPr b="1" lang="en" sz="1100">
                <a:solidFill>
                  <a:srgbClr val="3D3D3D"/>
                </a:solidFill>
              </a:rPr>
              <a:t>	cmap - change the color map for the plots</a:t>
            </a:r>
            <a:endParaRPr b="1" sz="1100">
              <a:solidFill>
                <a:srgbClr val="3D3D3D"/>
              </a:solidFill>
            </a:endParaRPr>
          </a:p>
          <a:p>
            <a:pPr indent="0" lvl="0" marL="0" rtl="0" algn="l">
              <a:spcBef>
                <a:spcPts val="0"/>
              </a:spcBef>
              <a:spcAft>
                <a:spcPts val="0"/>
              </a:spcAft>
              <a:buNone/>
            </a:pPr>
            <a:r>
              <a:rPr b="1" lang="en" sz="1100">
                <a:solidFill>
                  <a:srgbClr val="3D3D3D"/>
                </a:solidFill>
              </a:rPr>
              <a:t>	save - save the slice data</a:t>
            </a:r>
            <a:endParaRPr b="1" sz="1100">
              <a:solidFill>
                <a:srgbClr val="3D3D3D"/>
              </a:solidFill>
            </a:endParaRPr>
          </a:p>
          <a:p>
            <a:pPr indent="0" lvl="0" marL="0" rtl="0" algn="l">
              <a:spcBef>
                <a:spcPts val="0"/>
              </a:spcBef>
              <a:spcAft>
                <a:spcPts val="0"/>
              </a:spcAft>
              <a:buNone/>
            </a:pPr>
            <a:r>
              <a:rPr b="1" lang="en" sz="1100">
                <a:solidFill>
                  <a:srgbClr val="3D3D3D"/>
                </a:solidFill>
              </a:rPr>
              <a:t>	---------- </a:t>
            </a:r>
            <a:endParaRPr b="1" sz="1100">
              <a:solidFill>
                <a:srgbClr val="3D3D3D"/>
              </a:solidFill>
            </a:endParaRPr>
          </a:p>
          <a:p>
            <a:pPr indent="0" lvl="0" marL="0" rtl="0" algn="l">
              <a:spcBef>
                <a:spcPts val="0"/>
              </a:spcBef>
              <a:spcAft>
                <a:spcPts val="0"/>
              </a:spcAft>
              <a:buNone/>
            </a:pPr>
            <a:r>
              <a:rPr b="1" lang="en" sz="1100">
                <a:solidFill>
                  <a:srgbClr val="3D3D3D"/>
                </a:solidFill>
              </a:rPr>
              <a:t>	back - takes you to the previous step</a:t>
            </a:r>
            <a:endParaRPr b="1" sz="1100">
              <a:solidFill>
                <a:srgbClr val="3D3D3D"/>
              </a:solidFill>
            </a:endParaRPr>
          </a:p>
          <a:p>
            <a:pPr indent="0" lvl="0" marL="0" rtl="0" algn="l">
              <a:spcBef>
                <a:spcPts val="0"/>
              </a:spcBef>
              <a:spcAft>
                <a:spcPts val="0"/>
              </a:spcAft>
              <a:buNone/>
            </a:pPr>
            <a:r>
              <a:rPr b="1" lang="en" sz="1100">
                <a:solidFill>
                  <a:srgbClr val="3D3D3D"/>
                </a:solidFill>
              </a:rPr>
              <a:t>	exit  </a:t>
            </a:r>
            <a:endParaRPr b="1" sz="1100">
              <a:solidFill>
                <a:srgbClr val="3D3D3D"/>
              </a:solidFill>
            </a:endParaRPr>
          </a:p>
          <a:p>
            <a:pPr indent="0" lvl="0" marL="0" rtl="0" algn="l">
              <a:spcBef>
                <a:spcPts val="0"/>
              </a:spcBef>
              <a:spcAft>
                <a:spcPts val="0"/>
              </a:spcAft>
              <a:buNone/>
            </a:pPr>
            <a:r>
              <a:t/>
            </a:r>
            <a:endParaRPr b="1" sz="1100">
              <a:solidFill>
                <a:srgbClr val="3D3D3D"/>
              </a:solidFill>
            </a:endParaRPr>
          </a:p>
          <a:p>
            <a:pPr indent="0" lvl="0" marL="0" rtl="0" algn="l">
              <a:spcBef>
                <a:spcPts val="0"/>
              </a:spcBef>
              <a:spcAft>
                <a:spcPts val="0"/>
              </a:spcAft>
              <a:buNone/>
            </a:pPr>
            <a:r>
              <a:rPr b="1" lang="en" sz="1100">
                <a:solidFill>
                  <a:srgbClr val="3D3D3D"/>
                </a:solidFill>
              </a:rPr>
              <a:t>Action [plot2d, plot3d, gmap, cmap, save, back, exit]:</a:t>
            </a:r>
            <a:endParaRPr b="1" sz="1100">
              <a:solidFill>
                <a:srgbClr val="3D3D3D"/>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200"/>
              <a:t>cvm_slicer.py</a:t>
            </a:r>
            <a:r>
              <a:rPr lang="en" sz="2200">
                <a:solidFill>
                  <a:schemeClr val="accent2"/>
                </a:solidFill>
              </a:rPr>
              <a:t> - gmap</a:t>
            </a:r>
            <a:r>
              <a:rPr lang="en" sz="2200"/>
              <a:t> </a:t>
            </a:r>
            <a:endParaRPr sz="2200"/>
          </a:p>
        </p:txBody>
      </p:sp>
      <p:sp>
        <p:nvSpPr>
          <p:cNvPr id="246" name="Google Shape;246;p34"/>
          <p:cNvSpPr txBox="1"/>
          <p:nvPr/>
        </p:nvSpPr>
        <p:spPr>
          <a:xfrm>
            <a:off x="330475" y="868050"/>
            <a:ext cx="7395900" cy="3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solidFill>
                <a:srgbClr val="3D3D3D"/>
              </a:solidFill>
            </a:endParaRPr>
          </a:p>
          <a:p>
            <a:pPr indent="0" lvl="0" marL="0" rtl="0" algn="l">
              <a:spcBef>
                <a:spcPts val="0"/>
              </a:spcBef>
              <a:spcAft>
                <a:spcPts val="0"/>
              </a:spcAft>
              <a:buNone/>
            </a:pPr>
            <a:r>
              <a:rPr b="1" lang="en" sz="1100">
                <a:solidFill>
                  <a:srgbClr val="980000"/>
                </a:solidFill>
              </a:rPr>
              <a:t>Action [plot2d, plot3d, gmap, cmap, save, back, exit]:gmap</a:t>
            </a:r>
            <a:br>
              <a:rPr b="1" lang="en" sz="1100">
                <a:solidFill>
                  <a:srgbClr val="980000"/>
                </a:solidFill>
              </a:rPr>
            </a:br>
            <a:endParaRPr b="1" sz="1100">
              <a:solidFill>
                <a:srgbClr val="980000"/>
              </a:solidFill>
            </a:endParaRPr>
          </a:p>
          <a:p>
            <a:pPr indent="0" lvl="0" marL="0" rtl="0" algn="l">
              <a:spcBef>
                <a:spcPts val="0"/>
              </a:spcBef>
              <a:spcAft>
                <a:spcPts val="0"/>
              </a:spcAft>
              <a:buNone/>
            </a:pPr>
            <a:r>
              <a:rPr b="1" lang="en" sz="1100">
                <a:solidFill>
                  <a:srgbClr val="980000"/>
                </a:solidFill>
              </a:rPr>
              <a:t>Action [plot2d, plot3d, gmap, cmap, save, back, exit]:plot2d</a:t>
            </a:r>
            <a:endParaRPr b="1" sz="1100">
              <a:solidFill>
                <a:srgbClr val="980000"/>
              </a:solidFill>
            </a:endParaRPr>
          </a:p>
          <a:p>
            <a:pPr indent="0" lvl="0" marL="0" rtl="0" algn="l">
              <a:spcBef>
                <a:spcPts val="0"/>
              </a:spcBef>
              <a:spcAft>
                <a:spcPts val="0"/>
              </a:spcAft>
              <a:buNone/>
            </a:pPr>
            <a:r>
              <a:t/>
            </a:r>
            <a:endParaRPr b="1" sz="1100">
              <a:solidFill>
                <a:srgbClr val="980000"/>
              </a:solidFill>
            </a:endParaRPr>
          </a:p>
          <a:p>
            <a:pPr indent="0" lvl="0" marL="0" rtl="0" algn="l">
              <a:spcBef>
                <a:spcPts val="0"/>
              </a:spcBef>
              <a:spcAft>
                <a:spcPts val="0"/>
              </a:spcAft>
              <a:buNone/>
            </a:pPr>
            <a:r>
              <a:rPr b="1" lang="en" sz="1100">
                <a:solidFill>
                  <a:srgbClr val="980000"/>
                </a:solidFill>
              </a:rPr>
              <a:t>Action [plot2d, plot3d, gmap, cmap, save, back, exit]:plot3d</a:t>
            </a:r>
            <a:br>
              <a:rPr b="1" lang="en" sz="1100">
                <a:solidFill>
                  <a:srgbClr val="980000"/>
                </a:solidFill>
              </a:rPr>
            </a:br>
            <a:br>
              <a:rPr b="1" lang="en" sz="1100">
                <a:solidFill>
                  <a:srgbClr val="980000"/>
                </a:solidFill>
              </a:rPr>
            </a:br>
            <a:endParaRPr b="1" sz="1100">
              <a:solidFill>
                <a:srgbClr val="980000"/>
              </a:solidFill>
            </a:endParaRPr>
          </a:p>
          <a:p>
            <a:pPr indent="0" lvl="0" marL="0" rtl="0" algn="l">
              <a:spcBef>
                <a:spcPts val="0"/>
              </a:spcBef>
              <a:spcAft>
                <a:spcPts val="0"/>
              </a:spcAft>
              <a:buClr>
                <a:schemeClr val="dk1"/>
              </a:buClr>
              <a:buSzPts val="1100"/>
              <a:buFont typeface="Arial"/>
              <a:buNone/>
            </a:pPr>
            <a:br>
              <a:rPr b="1" lang="en" sz="1100">
                <a:solidFill>
                  <a:srgbClr val="980000"/>
                </a:solidFill>
              </a:rPr>
            </a:br>
            <a:br>
              <a:rPr b="1" lang="en" sz="1100">
                <a:solidFill>
                  <a:srgbClr val="980000"/>
                </a:solidFill>
              </a:rPr>
            </a:br>
            <a:endParaRPr b="1" sz="1100">
              <a:solidFill>
                <a:srgbClr val="980000"/>
              </a:solidFill>
            </a:endParaRPr>
          </a:p>
          <a:p>
            <a:pPr indent="0" lvl="0" marL="0" rtl="0" algn="l">
              <a:spcBef>
                <a:spcPts val="0"/>
              </a:spcBef>
              <a:spcAft>
                <a:spcPts val="0"/>
              </a:spcAft>
              <a:buNone/>
            </a:pPr>
            <a:br>
              <a:rPr b="1" lang="en" sz="1100">
                <a:solidFill>
                  <a:srgbClr val="980000"/>
                </a:solidFill>
              </a:rPr>
            </a:br>
            <a:endParaRPr b="1" sz="1100">
              <a:solidFill>
                <a:srgbClr val="980000"/>
              </a:solidFill>
            </a:endParaRPr>
          </a:p>
        </p:txBody>
      </p:sp>
      <p:pic>
        <p:nvPicPr>
          <p:cNvPr id="247" name="Google Shape;247;p34"/>
          <p:cNvPicPr preferRelativeResize="0"/>
          <p:nvPr/>
        </p:nvPicPr>
        <p:blipFill>
          <a:blip r:embed="rId3">
            <a:alphaModFix/>
          </a:blip>
          <a:stretch>
            <a:fillRect/>
          </a:stretch>
        </p:blipFill>
        <p:spPr>
          <a:xfrm>
            <a:off x="6033478" y="681963"/>
            <a:ext cx="2996824" cy="3779573"/>
          </a:xfrm>
          <a:prstGeom prst="rect">
            <a:avLst/>
          </a:prstGeom>
          <a:noFill/>
          <a:ln>
            <a:noFill/>
          </a:ln>
        </p:spPr>
      </p:pic>
      <p:pic>
        <p:nvPicPr>
          <p:cNvPr id="248" name="Google Shape;248;p34"/>
          <p:cNvPicPr preferRelativeResize="0"/>
          <p:nvPr/>
        </p:nvPicPr>
        <p:blipFill>
          <a:blip r:embed="rId4">
            <a:alphaModFix/>
          </a:blip>
          <a:stretch>
            <a:fillRect/>
          </a:stretch>
        </p:blipFill>
        <p:spPr>
          <a:xfrm>
            <a:off x="399896" y="2101375"/>
            <a:ext cx="3697500" cy="2905624"/>
          </a:xfrm>
          <a:prstGeom prst="rect">
            <a:avLst/>
          </a:prstGeom>
          <a:noFill/>
          <a:ln>
            <a:noFill/>
          </a:ln>
        </p:spPr>
      </p:pic>
      <p:pic>
        <p:nvPicPr>
          <p:cNvPr id="249" name="Google Shape;249;p34"/>
          <p:cNvPicPr preferRelativeResize="0"/>
          <p:nvPr/>
        </p:nvPicPr>
        <p:blipFill>
          <a:blip r:embed="rId5">
            <a:alphaModFix/>
          </a:blip>
          <a:stretch>
            <a:fillRect/>
          </a:stretch>
        </p:blipFill>
        <p:spPr>
          <a:xfrm>
            <a:off x="4185325" y="2307600"/>
            <a:ext cx="1848151" cy="249317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200"/>
              <a:t>cvm_slicer.py</a:t>
            </a:r>
            <a:endParaRPr sz="2200"/>
          </a:p>
        </p:txBody>
      </p:sp>
      <p:sp>
        <p:nvSpPr>
          <p:cNvPr id="255" name="Google Shape;255;p35"/>
          <p:cNvSpPr txBox="1"/>
          <p:nvPr/>
        </p:nvSpPr>
        <p:spPr>
          <a:xfrm>
            <a:off x="389375" y="1859825"/>
            <a:ext cx="7395900" cy="10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solidFill>
                <a:srgbClr val="3D3D3D"/>
              </a:solidFill>
            </a:endParaRPr>
          </a:p>
          <a:p>
            <a:pPr indent="0" lvl="0" marL="0" rtl="0" algn="ctr">
              <a:spcBef>
                <a:spcPts val="0"/>
              </a:spcBef>
              <a:spcAft>
                <a:spcPts val="0"/>
              </a:spcAft>
              <a:buNone/>
            </a:pPr>
            <a:r>
              <a:rPr b="1" lang="en" sz="2500">
                <a:solidFill>
                  <a:srgbClr val="3D3D3D"/>
                </a:solidFill>
              </a:rPr>
              <a:t>Many options to explore</a:t>
            </a:r>
            <a:endParaRPr b="1" sz="2500">
              <a:solidFill>
                <a:srgbClr val="3D3D3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9"/>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Presentation Overview</a:t>
            </a:r>
            <a:endParaRPr/>
          </a:p>
        </p:txBody>
      </p:sp>
      <p:sp>
        <p:nvSpPr>
          <p:cNvPr id="47" name="Google Shape;47;p9"/>
          <p:cNvSpPr txBox="1"/>
          <p:nvPr>
            <p:ph idx="1" type="body"/>
          </p:nvPr>
        </p:nvSpPr>
        <p:spPr>
          <a:xfrm>
            <a:off x="606287" y="1249951"/>
            <a:ext cx="7886700" cy="3263400"/>
          </a:xfrm>
          <a:prstGeom prst="rect">
            <a:avLst/>
          </a:prstGeom>
        </p:spPr>
        <p:txBody>
          <a:bodyPr anchorCtr="0" anchor="t" bIns="34275" lIns="68575" spcFirstLastPara="1" rIns="68575" wrap="square" tIns="34275">
            <a:normAutofit/>
          </a:bodyPr>
          <a:lstStyle/>
          <a:p>
            <a:pPr indent="-317500" lvl="0" marL="457200" rtl="0" algn="l">
              <a:lnSpc>
                <a:spcPct val="200000"/>
              </a:lnSpc>
              <a:spcBef>
                <a:spcPts val="800"/>
              </a:spcBef>
              <a:spcAft>
                <a:spcPts val="0"/>
              </a:spcAft>
              <a:buSzPts val="1400"/>
              <a:buChar char="●"/>
            </a:pPr>
            <a:r>
              <a:rPr b="1" lang="en"/>
              <a:t>Fundamentals</a:t>
            </a:r>
            <a:r>
              <a:rPr lang="en"/>
              <a:t> </a:t>
            </a:r>
            <a:endParaRPr/>
          </a:p>
          <a:p>
            <a:pPr indent="0" lvl="0" marL="0" rtl="0" algn="l">
              <a:lnSpc>
                <a:spcPct val="200000"/>
              </a:lnSpc>
              <a:spcBef>
                <a:spcPts val="800"/>
              </a:spcBef>
              <a:spcAft>
                <a:spcPts val="0"/>
              </a:spcAft>
              <a:buNone/>
            </a:pPr>
            <a:r>
              <a:t/>
            </a:r>
            <a:endParaRPr b="1"/>
          </a:p>
          <a:p>
            <a:pPr indent="0" lvl="0" marL="0" rtl="0" algn="l">
              <a:spcBef>
                <a:spcPts val="8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200">
                <a:solidFill>
                  <a:srgbClr val="37358C"/>
                </a:solidFill>
              </a:rPr>
              <a:t>Questions?</a:t>
            </a:r>
            <a:endParaRPr sz="2200"/>
          </a:p>
        </p:txBody>
      </p:sp>
      <p:sp>
        <p:nvSpPr>
          <p:cNvPr id="261" name="Google Shape;261;p36"/>
          <p:cNvSpPr txBox="1"/>
          <p:nvPr>
            <p:ph idx="1" type="body"/>
          </p:nvPr>
        </p:nvSpPr>
        <p:spPr>
          <a:xfrm>
            <a:off x="614225" y="1384775"/>
            <a:ext cx="7045500" cy="1891200"/>
          </a:xfrm>
          <a:prstGeom prst="rect">
            <a:avLst/>
          </a:prstGeom>
        </p:spPr>
        <p:txBody>
          <a:bodyPr anchorCtr="0" anchor="t" bIns="34275" lIns="68575" spcFirstLastPara="1" rIns="68575" wrap="square" tIns="34275">
            <a:normAutofit lnSpcReduction="20000"/>
          </a:bodyPr>
          <a:lstStyle/>
          <a:p>
            <a:pPr indent="0" lvl="0" marL="0" rtl="0" algn="l">
              <a:lnSpc>
                <a:spcPct val="150000"/>
              </a:lnSpc>
              <a:spcBef>
                <a:spcPts val="800"/>
              </a:spcBef>
              <a:spcAft>
                <a:spcPts val="0"/>
              </a:spcAft>
              <a:buNone/>
            </a:pPr>
            <a:r>
              <a:rPr lang="en">
                <a:solidFill>
                  <a:srgbClr val="3D3D3D"/>
                </a:solidFill>
              </a:rPr>
              <a:t>Your feedback is highly appreciated. For questions, comments and suggestions please contact Manoch:</a:t>
            </a:r>
            <a:endParaRPr>
              <a:solidFill>
                <a:srgbClr val="3D3D3D"/>
              </a:solidFill>
            </a:endParaRPr>
          </a:p>
          <a:p>
            <a:pPr indent="0" lvl="0" marL="0" rtl="0" algn="l">
              <a:spcBef>
                <a:spcPts val="800"/>
              </a:spcBef>
              <a:spcAft>
                <a:spcPts val="0"/>
              </a:spcAft>
              <a:buClr>
                <a:schemeClr val="dk1"/>
              </a:buClr>
              <a:buSzPts val="1100"/>
              <a:buFont typeface="Arial"/>
              <a:buNone/>
            </a:pPr>
            <a:r>
              <a:t/>
            </a:r>
            <a:endParaRPr>
              <a:solidFill>
                <a:srgbClr val="3D3D3D"/>
              </a:solidFill>
            </a:endParaRPr>
          </a:p>
          <a:p>
            <a:pPr indent="0" lvl="0" marL="0" rtl="0" algn="l">
              <a:spcBef>
                <a:spcPts val="800"/>
              </a:spcBef>
              <a:spcAft>
                <a:spcPts val="0"/>
              </a:spcAft>
              <a:buClr>
                <a:schemeClr val="dk1"/>
              </a:buClr>
              <a:buSzPts val="1100"/>
              <a:buFont typeface="Arial"/>
              <a:buNone/>
            </a:pPr>
            <a:r>
              <a:rPr lang="en">
                <a:solidFill>
                  <a:srgbClr val="3D3D3D"/>
                </a:solidFill>
              </a:rPr>
              <a:t>manochehr.bahavar@earthscope.org</a:t>
            </a:r>
            <a:endParaRPr>
              <a:solidFill>
                <a:srgbClr val="3D3D3D"/>
              </a:solidFill>
            </a:endParaRPr>
          </a:p>
          <a:p>
            <a:pPr indent="0" lvl="0" marL="0" rtl="0" algn="l">
              <a:spcBef>
                <a:spcPts val="8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0"/>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200"/>
              <a:t>Formats</a:t>
            </a:r>
            <a:endParaRPr sz="2200"/>
          </a:p>
        </p:txBody>
      </p:sp>
      <p:graphicFrame>
        <p:nvGraphicFramePr>
          <p:cNvPr id="53" name="Google Shape;53;p10"/>
          <p:cNvGraphicFramePr/>
          <p:nvPr/>
        </p:nvGraphicFramePr>
        <p:xfrm>
          <a:off x="354088" y="867663"/>
          <a:ext cx="3000000" cy="3000000"/>
        </p:xfrm>
        <a:graphic>
          <a:graphicData uri="http://schemas.openxmlformats.org/drawingml/2006/table">
            <a:tbl>
              <a:tblPr>
                <a:noFill/>
                <a:tableStyleId>{92A520AE-6FA5-4FCF-88C8-91FDEC60DF25}</a:tableStyleId>
              </a:tblPr>
              <a:tblGrid>
                <a:gridCol w="817225"/>
                <a:gridCol w="2425300"/>
                <a:gridCol w="5193300"/>
              </a:tblGrid>
              <a:tr h="100000">
                <a:tc>
                  <a:txBody>
                    <a:bodyPr/>
                    <a:lstStyle/>
                    <a:p>
                      <a:pPr indent="0" lvl="0" marL="0" rtl="0" algn="l">
                        <a:lnSpc>
                          <a:spcPct val="115000"/>
                        </a:lnSpc>
                        <a:spcBef>
                          <a:spcPts val="0"/>
                        </a:spcBef>
                        <a:spcAft>
                          <a:spcPts val="800"/>
                        </a:spcAft>
                        <a:buNone/>
                      </a:pPr>
                      <a:r>
                        <a:rPr b="1" lang="en" sz="950">
                          <a:solidFill>
                            <a:srgbClr val="3B3B3B"/>
                          </a:solidFill>
                        </a:rPr>
                        <a:t>Format</a:t>
                      </a:r>
                      <a:endParaRPr b="1" sz="950">
                        <a:solidFill>
                          <a:srgbClr val="3B3B3B"/>
                        </a:solidFill>
                      </a:endParaRPr>
                    </a:p>
                  </a:txBody>
                  <a:tcPr marT="47625" marB="47625" marR="95250" marL="95250">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b="1" lang="en" sz="950">
                          <a:solidFill>
                            <a:srgbClr val="3B3B3B"/>
                          </a:solidFill>
                        </a:rPr>
                        <a:t>Type</a:t>
                      </a:r>
                      <a:endParaRPr b="1" sz="950">
                        <a:solidFill>
                          <a:srgbClr val="3B3B3B"/>
                        </a:solidFill>
                      </a:endParaRPr>
                    </a:p>
                  </a:txBody>
                  <a:tcPr marT="47625" marB="47625" marR="95250" marL="95250">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b="1" lang="en" sz="950">
                          <a:solidFill>
                            <a:srgbClr val="3B3B3B"/>
                          </a:solidFill>
                        </a:rPr>
                        <a:t>Description</a:t>
                      </a:r>
                      <a:endParaRPr b="1" sz="950">
                        <a:solidFill>
                          <a:srgbClr val="3B3B3B"/>
                        </a:solidFill>
                      </a:endParaRPr>
                    </a:p>
                  </a:txBody>
                  <a:tcPr marT="47625" marB="47625" marR="95250" marL="95250">
                    <a:lnB cap="flat" cmpd="sng" w="9525">
                      <a:solidFill>
                        <a:srgbClr val="000000"/>
                      </a:solidFill>
                      <a:prstDash val="solid"/>
                      <a:round/>
                      <a:headEnd len="sm" w="sm" type="none"/>
                      <a:tailEnd len="sm" w="sm" type="none"/>
                    </a:lnB>
                  </a:tcPr>
                </a:tc>
              </a:tr>
              <a:tr h="419100">
                <a:tc>
                  <a:txBody>
                    <a:bodyPr/>
                    <a:lstStyle/>
                    <a:p>
                      <a:pPr indent="0" lvl="0" marL="0" rtl="0" algn="l">
                        <a:lnSpc>
                          <a:spcPct val="115000"/>
                        </a:lnSpc>
                        <a:spcBef>
                          <a:spcPts val="0"/>
                        </a:spcBef>
                        <a:spcAft>
                          <a:spcPts val="800"/>
                        </a:spcAft>
                        <a:buNone/>
                      </a:pPr>
                      <a:r>
                        <a:rPr lang="en" sz="950">
                          <a:solidFill>
                            <a:srgbClr val="3B3B3B"/>
                          </a:solidFill>
                        </a:rPr>
                        <a:t>GeoCSV</a:t>
                      </a:r>
                      <a:endParaRPr sz="950">
                        <a:solidFill>
                          <a:srgbClr val="3B3B3B"/>
                        </a:solidFill>
                      </a:endParaRPr>
                    </a:p>
                  </a:txBody>
                  <a:tcPr marT="47625" marB="47625" marR="95250" marL="95250">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lang="en" sz="950">
                          <a:solidFill>
                            <a:srgbClr val="3B3B3B"/>
                          </a:solidFill>
                        </a:rPr>
                        <a:t>ASCII</a:t>
                      </a:r>
                      <a:endParaRPr sz="950">
                        <a:solidFill>
                          <a:srgbClr val="3B3B3B"/>
                        </a:solidFill>
                      </a:endParaRPr>
                    </a:p>
                  </a:txBody>
                  <a:tcPr marT="47625" marB="47625" marR="95250" marL="95250">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lang="en" sz="950">
                          <a:solidFill>
                            <a:srgbClr val="3B3B3B"/>
                          </a:solidFill>
                        </a:rPr>
                        <a:t>An extension of the </a:t>
                      </a:r>
                      <a:r>
                        <a:rPr i="1" lang="en" sz="950">
                          <a:solidFill>
                            <a:srgbClr val="3B3B3B"/>
                          </a:solidFill>
                        </a:rPr>
                        <a:t>human readable</a:t>
                      </a:r>
                      <a:r>
                        <a:rPr lang="en" sz="950">
                          <a:solidFill>
                            <a:srgbClr val="3B3B3B"/>
                          </a:solidFill>
                        </a:rPr>
                        <a:t>, CSV (Comma-Separated Values) format with extensive metadata (</a:t>
                      </a:r>
                      <a:r>
                        <a:rPr lang="en" sz="950">
                          <a:solidFill>
                            <a:schemeClr val="hlink"/>
                          </a:solidFill>
                          <a:uFill>
                            <a:noFill/>
                          </a:uFill>
                          <a:hlinkClick r:id="rId3"/>
                        </a:rPr>
                        <a:t>more</a:t>
                      </a:r>
                      <a:r>
                        <a:rPr lang="en" sz="950">
                          <a:solidFill>
                            <a:srgbClr val="3B3B3B"/>
                          </a:solidFill>
                        </a:rPr>
                        <a:t>)</a:t>
                      </a:r>
                      <a:endParaRPr sz="950">
                        <a:solidFill>
                          <a:srgbClr val="3B3B3B"/>
                        </a:solidFill>
                      </a:endParaRPr>
                    </a:p>
                  </a:txBody>
                  <a:tcPr marT="47625" marB="47625" marR="95250" marL="95250">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100">
                <a:tc>
                  <a:txBody>
                    <a:bodyPr/>
                    <a:lstStyle/>
                    <a:p>
                      <a:pPr indent="0" lvl="0" marL="0" rtl="0" algn="l">
                        <a:lnSpc>
                          <a:spcPct val="115000"/>
                        </a:lnSpc>
                        <a:spcBef>
                          <a:spcPts val="0"/>
                        </a:spcBef>
                        <a:spcAft>
                          <a:spcPts val="800"/>
                        </a:spcAft>
                        <a:buNone/>
                      </a:pPr>
                      <a:r>
                        <a:rPr lang="en" sz="950">
                          <a:solidFill>
                            <a:srgbClr val="3B3B3B"/>
                          </a:solidFill>
                        </a:rPr>
                        <a:t>netCDF</a:t>
                      </a:r>
                      <a:endParaRPr sz="950">
                        <a:solidFill>
                          <a:srgbClr val="3B3B3B"/>
                        </a:solidFill>
                      </a:endParaRPr>
                    </a:p>
                  </a:txBody>
                  <a:tcPr marT="47625" marB="47625" marR="95250" marL="95250">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lang="en" sz="950">
                          <a:solidFill>
                            <a:srgbClr val="3B3B3B"/>
                          </a:solidFill>
                        </a:rPr>
                        <a:t>Network Common Data Form (netCDF) , Version 4 Classic</a:t>
                      </a:r>
                      <a:endParaRPr sz="950">
                        <a:solidFill>
                          <a:srgbClr val="3B3B3B"/>
                        </a:solidFill>
                      </a:endParaRPr>
                    </a:p>
                  </a:txBody>
                  <a:tcPr marT="47625" marB="47625" marR="95250" marL="95250">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lang="en" sz="950">
                          <a:solidFill>
                            <a:srgbClr val="3B3B3B"/>
                          </a:solidFill>
                        </a:rPr>
                        <a:t>Provides the netCDF-4 performance benefits while using the classic data model. Supports compression to reduce the file size (</a:t>
                      </a:r>
                      <a:r>
                        <a:rPr lang="en" sz="950">
                          <a:solidFill>
                            <a:schemeClr val="hlink"/>
                          </a:solidFill>
                          <a:uFill>
                            <a:noFill/>
                          </a:uFill>
                          <a:hlinkClick r:id="rId4"/>
                        </a:rPr>
                        <a:t>more</a:t>
                      </a:r>
                      <a:r>
                        <a:rPr lang="en" sz="950">
                          <a:solidFill>
                            <a:srgbClr val="3B3B3B"/>
                          </a:solidFill>
                        </a:rPr>
                        <a:t>)</a:t>
                      </a:r>
                      <a:endParaRPr sz="950">
                        <a:solidFill>
                          <a:srgbClr val="3B3B3B"/>
                        </a:solidFill>
                      </a:endParaRPr>
                    </a:p>
                  </a:txBody>
                  <a:tcPr marT="47625" marB="47625" marR="95250" marL="95250">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100">
                <a:tc>
                  <a:txBody>
                    <a:bodyPr/>
                    <a:lstStyle/>
                    <a:p>
                      <a:pPr indent="0" lvl="0" marL="0" rtl="0" algn="l">
                        <a:lnSpc>
                          <a:spcPct val="115000"/>
                        </a:lnSpc>
                        <a:spcBef>
                          <a:spcPts val="0"/>
                        </a:spcBef>
                        <a:spcAft>
                          <a:spcPts val="800"/>
                        </a:spcAft>
                        <a:buNone/>
                      </a:pPr>
                      <a:r>
                        <a:rPr lang="en" sz="950">
                          <a:solidFill>
                            <a:srgbClr val="3B3B3B"/>
                          </a:solidFill>
                        </a:rPr>
                        <a:t>Zarr or HDF5</a:t>
                      </a:r>
                      <a:endParaRPr sz="950">
                        <a:solidFill>
                          <a:srgbClr val="3B3B3B"/>
                        </a:solidFill>
                      </a:endParaRPr>
                    </a:p>
                  </a:txBody>
                  <a:tcPr marT="47625" marB="47625" marR="95250" marL="95250">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800"/>
                        </a:spcAft>
                        <a:buNone/>
                      </a:pPr>
                      <a:r>
                        <a:rPr lang="en" sz="950">
                          <a:solidFill>
                            <a:srgbClr val="3B3B3B"/>
                          </a:solidFill>
                        </a:rPr>
                        <a:t>TBD</a:t>
                      </a:r>
                      <a:endParaRPr sz="950">
                        <a:solidFill>
                          <a:srgbClr val="3B3B3B"/>
                        </a:solidFill>
                      </a:endParaRPr>
                    </a:p>
                  </a:txBody>
                  <a:tcPr marT="47625" marB="47625" marR="95250" marL="95250">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300"/>
                    </a:p>
                  </a:txBody>
                  <a:tcPr marT="47625" marB="47625" marR="95250" marL="95250">
                    <a:lnT cap="flat" cmpd="sng" w="9525">
                      <a:solidFill>
                        <a:srgbClr val="000000"/>
                      </a:solidFill>
                      <a:prstDash val="solid"/>
                      <a:round/>
                      <a:headEnd len="sm" w="sm" type="none"/>
                      <a:tailEnd len="sm" w="sm" type="none"/>
                    </a:lnT>
                  </a:tcPr>
                </a:tc>
              </a:tr>
            </a:tbl>
          </a:graphicData>
        </a:graphic>
      </p:graphicFrame>
      <p:sp>
        <p:nvSpPr>
          <p:cNvPr id="54" name="Google Shape;54;p10"/>
          <p:cNvSpPr txBox="1"/>
          <p:nvPr/>
        </p:nvSpPr>
        <p:spPr>
          <a:xfrm>
            <a:off x="189900" y="2632950"/>
            <a:ext cx="8847000" cy="232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800"/>
              </a:spcBef>
              <a:spcAft>
                <a:spcPts val="0"/>
              </a:spcAft>
              <a:buNone/>
            </a:pPr>
            <a:r>
              <a:rPr b="1" lang="en" sz="1700">
                <a:solidFill>
                  <a:srgbClr val="3B3B3B"/>
                </a:solidFill>
              </a:rPr>
              <a:t>Metadata</a:t>
            </a:r>
            <a:endParaRPr b="1" sz="1700">
              <a:solidFill>
                <a:srgbClr val="3B3B3B"/>
              </a:solidFill>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Every file, irrespective of its format, will be equipped with comprehensive metadata, adhering to the </a:t>
            </a:r>
            <a:r>
              <a:rPr lang="en" sz="1200" u="sng">
                <a:solidFill>
                  <a:schemeClr val="hlink"/>
                </a:solidFill>
                <a:highlight>
                  <a:srgbClr val="FFFFFF"/>
                </a:highlight>
                <a:latin typeface="Roboto"/>
                <a:ea typeface="Roboto"/>
                <a:cs typeface="Roboto"/>
                <a:sym typeface="Roboto"/>
                <a:hlinkClick r:id="rId5"/>
              </a:rPr>
              <a:t>CF Metadata Conventions</a:t>
            </a:r>
            <a:r>
              <a:rPr lang="en" sz="1200">
                <a:solidFill>
                  <a:srgbClr val="0D0D0D"/>
                </a:solidFill>
                <a:highlight>
                  <a:srgbClr val="FFFFFF"/>
                </a:highlight>
                <a:latin typeface="Roboto"/>
                <a:ea typeface="Roboto"/>
                <a:cs typeface="Roboto"/>
                <a:sym typeface="Roboto"/>
              </a:rPr>
              <a:t>.</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This standardization guarantees seamless data management and interoperability across various platforms and tools.</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With uniform metadata, users can efficiently search, share, and analyze data, enhancing collaboration and decision-making processes.</a:t>
            </a:r>
            <a:endParaRPr sz="1050">
              <a:solidFill>
                <a:srgbClr val="3B3B3B"/>
              </a:solidFill>
            </a:endParaRPr>
          </a:p>
          <a:p>
            <a:pPr indent="0" lvl="0" marL="0" rtl="0" algn="l">
              <a:lnSpc>
                <a:spcPct val="115000"/>
              </a:lnSpc>
              <a:spcBef>
                <a:spcPts val="1800"/>
              </a:spcBef>
              <a:spcAft>
                <a:spcPts val="0"/>
              </a:spcAft>
              <a:buNone/>
            </a:pPr>
            <a:r>
              <a:rPr b="1" lang="en" sz="1700">
                <a:solidFill>
                  <a:srgbClr val="3B3B3B"/>
                </a:solidFill>
              </a:rPr>
              <a:t>Enhanced Coordinate Support</a:t>
            </a:r>
            <a:endParaRPr b="1" sz="1700">
              <a:solidFill>
                <a:srgbClr val="3B3B3B"/>
              </a:solidFill>
            </a:endParaRPr>
          </a:p>
          <a:p>
            <a:pPr indent="0" lvl="0" marL="0" rtl="0" algn="l">
              <a:lnSpc>
                <a:spcPct val="115000"/>
              </a:lnSpc>
              <a:spcBef>
                <a:spcPts val="0"/>
              </a:spcBef>
              <a:spcAft>
                <a:spcPts val="1200"/>
              </a:spcAft>
              <a:buNone/>
            </a:pPr>
            <a:r>
              <a:rPr lang="en" sz="1050">
                <a:solidFill>
                  <a:srgbClr val="3B3B3B"/>
                </a:solidFill>
              </a:rPr>
              <a:t>The proposed GeoCSV and netCDF file formats support both projected coordinate variables (x and y) and the geographic latitude and longitude variables. This would facilitate model query and visualization based on (x,y) or (longitude, latitude) coordinates.</a:t>
            </a:r>
            <a:endParaRPr sz="1050">
              <a:solidFill>
                <a:srgbClr val="3B3B3B"/>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1"/>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200"/>
              <a:t>GeoCSV Structure - Example</a:t>
            </a:r>
            <a:endParaRPr sz="2200"/>
          </a:p>
        </p:txBody>
      </p:sp>
      <p:pic>
        <p:nvPicPr>
          <p:cNvPr id="60" name="Google Shape;60;p11"/>
          <p:cNvPicPr preferRelativeResize="0"/>
          <p:nvPr/>
        </p:nvPicPr>
        <p:blipFill rotWithShape="1">
          <a:blip r:embed="rId3">
            <a:alphaModFix/>
          </a:blip>
          <a:srcRect b="0" l="0" r="0" t="2515"/>
          <a:stretch/>
        </p:blipFill>
        <p:spPr>
          <a:xfrm>
            <a:off x="280825" y="1700225"/>
            <a:ext cx="5183150" cy="1404925"/>
          </a:xfrm>
          <a:prstGeom prst="rect">
            <a:avLst/>
          </a:prstGeom>
          <a:noFill/>
          <a:ln>
            <a:noFill/>
          </a:ln>
          <a:effectLst>
            <a:outerShdw blurRad="57150" rotWithShape="0" algn="bl" dir="5400000" dist="19050">
              <a:srgbClr val="000000">
                <a:alpha val="50000"/>
              </a:srgbClr>
            </a:outerShdw>
          </a:effectLst>
        </p:spPr>
      </p:pic>
      <p:sp>
        <p:nvSpPr>
          <p:cNvPr id="61" name="Google Shape;61;p11"/>
          <p:cNvSpPr txBox="1"/>
          <p:nvPr/>
        </p:nvSpPr>
        <p:spPr>
          <a:xfrm>
            <a:off x="554250" y="770790"/>
            <a:ext cx="2934000" cy="8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3D3D3D"/>
                </a:solidFill>
              </a:rPr>
              <a:t>Stephenson’s </a:t>
            </a:r>
            <a:endParaRPr sz="1900">
              <a:solidFill>
                <a:srgbClr val="3D3D3D"/>
              </a:solidFill>
            </a:endParaRPr>
          </a:p>
          <a:p>
            <a:pPr indent="0" lvl="0" marL="0" rtl="0" algn="ctr">
              <a:spcBef>
                <a:spcPts val="0"/>
              </a:spcBef>
              <a:spcAft>
                <a:spcPts val="0"/>
              </a:spcAft>
              <a:buNone/>
            </a:pPr>
            <a:r>
              <a:rPr lang="en" sz="1900">
                <a:solidFill>
                  <a:srgbClr val="3D3D3D"/>
                </a:solidFill>
              </a:rPr>
              <a:t>casc1.6_velmdl model</a:t>
            </a:r>
            <a:endParaRPr sz="1900">
              <a:solidFill>
                <a:srgbClr val="3D3D3D"/>
              </a:solidFill>
            </a:endParaRPr>
          </a:p>
        </p:txBody>
      </p:sp>
      <p:pic>
        <p:nvPicPr>
          <p:cNvPr id="62" name="Google Shape;62;p11"/>
          <p:cNvPicPr preferRelativeResize="0"/>
          <p:nvPr/>
        </p:nvPicPr>
        <p:blipFill>
          <a:blip r:embed="rId4">
            <a:alphaModFix/>
          </a:blip>
          <a:stretch>
            <a:fillRect/>
          </a:stretch>
        </p:blipFill>
        <p:spPr>
          <a:xfrm>
            <a:off x="4320175" y="667275"/>
            <a:ext cx="3249625" cy="4408951"/>
          </a:xfrm>
          <a:prstGeom prst="rect">
            <a:avLst/>
          </a:prstGeom>
          <a:noFill/>
          <a:ln>
            <a:noFill/>
          </a:ln>
          <a:effectLst>
            <a:outerShdw blurRad="57150" rotWithShape="0" algn="bl" dir="5400000" dist="19050">
              <a:srgbClr val="000000">
                <a:alpha val="50000"/>
              </a:srgbClr>
            </a:outerShdw>
          </a:effectLst>
        </p:spPr>
      </p:pic>
      <p:sp>
        <p:nvSpPr>
          <p:cNvPr id="63" name="Google Shape;63;p11"/>
          <p:cNvSpPr txBox="1"/>
          <p:nvPr/>
        </p:nvSpPr>
        <p:spPr>
          <a:xfrm>
            <a:off x="1563550" y="3161275"/>
            <a:ext cx="11022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D3D3D"/>
                </a:solidFill>
              </a:rPr>
              <a:t>Data</a:t>
            </a:r>
            <a:endParaRPr sz="2000">
              <a:solidFill>
                <a:srgbClr val="3D3D3D"/>
              </a:solidFill>
            </a:endParaRPr>
          </a:p>
        </p:txBody>
      </p:sp>
      <p:sp>
        <p:nvSpPr>
          <p:cNvPr id="64" name="Google Shape;64;p11"/>
          <p:cNvSpPr txBox="1"/>
          <p:nvPr/>
        </p:nvSpPr>
        <p:spPr>
          <a:xfrm>
            <a:off x="7569800" y="1878275"/>
            <a:ext cx="12720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D3D3D"/>
                </a:solidFill>
              </a:rPr>
              <a:t>Metad</a:t>
            </a:r>
            <a:r>
              <a:rPr lang="en" sz="2000">
                <a:solidFill>
                  <a:srgbClr val="3D3D3D"/>
                </a:solidFill>
              </a:rPr>
              <a:t>ata</a:t>
            </a:r>
            <a:endParaRPr sz="2000">
              <a:solidFill>
                <a:srgbClr val="3D3D3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2"/>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200"/>
              <a:t>Converted Files</a:t>
            </a:r>
            <a:endParaRPr sz="2200"/>
          </a:p>
        </p:txBody>
      </p:sp>
      <p:sp>
        <p:nvSpPr>
          <p:cNvPr id="70" name="Google Shape;70;p12"/>
          <p:cNvSpPr txBox="1"/>
          <p:nvPr/>
        </p:nvSpPr>
        <p:spPr>
          <a:xfrm>
            <a:off x="330475" y="1016175"/>
            <a:ext cx="49500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Sample files are available under the  </a:t>
            </a:r>
            <a:r>
              <a:rPr lang="en" sz="1200" u="sng">
                <a:solidFill>
                  <a:schemeClr val="hlink"/>
                </a:solidFill>
                <a:hlinkClick r:id="rId3"/>
              </a:rPr>
              <a:t>Google Drive Folder</a:t>
            </a:r>
            <a:endParaRPr>
              <a:solidFill>
                <a:srgbClr val="C02A31"/>
              </a:solidFill>
            </a:endParaRPr>
          </a:p>
        </p:txBody>
      </p:sp>
      <p:grpSp>
        <p:nvGrpSpPr>
          <p:cNvPr id="71" name="Google Shape;71;p12"/>
          <p:cNvGrpSpPr/>
          <p:nvPr/>
        </p:nvGrpSpPr>
        <p:grpSpPr>
          <a:xfrm>
            <a:off x="215900" y="1497247"/>
            <a:ext cx="8839204" cy="2999632"/>
            <a:chOff x="215900" y="1497247"/>
            <a:chExt cx="8839204" cy="2999632"/>
          </a:xfrm>
        </p:grpSpPr>
        <p:pic>
          <p:nvPicPr>
            <p:cNvPr id="72" name="Google Shape;72;p12"/>
            <p:cNvPicPr preferRelativeResize="0"/>
            <p:nvPr/>
          </p:nvPicPr>
          <p:blipFill>
            <a:blip r:embed="rId4">
              <a:alphaModFix/>
            </a:blip>
            <a:stretch>
              <a:fillRect/>
            </a:stretch>
          </p:blipFill>
          <p:spPr>
            <a:xfrm>
              <a:off x="215900" y="1497247"/>
              <a:ext cx="8839204" cy="2999632"/>
            </a:xfrm>
            <a:prstGeom prst="rect">
              <a:avLst/>
            </a:prstGeom>
            <a:noFill/>
            <a:ln>
              <a:noFill/>
            </a:ln>
          </p:spPr>
        </p:pic>
        <p:sp>
          <p:nvSpPr>
            <p:cNvPr id="73" name="Google Shape;73;p12"/>
            <p:cNvSpPr txBox="1"/>
            <p:nvPr/>
          </p:nvSpPr>
          <p:spPr>
            <a:xfrm>
              <a:off x="5919000" y="2901920"/>
              <a:ext cx="535500" cy="135900"/>
            </a:xfrm>
            <a:prstGeom prst="rect">
              <a:avLst/>
            </a:prstGeom>
            <a:solidFill>
              <a:schemeClr val="lt1"/>
            </a:solidFill>
            <a:ln>
              <a:noFill/>
            </a:ln>
          </p:spPr>
          <p:txBody>
            <a:bodyPr anchorCtr="0" anchor="t" bIns="0" lIns="0" spcFirstLastPara="1" rIns="0" wrap="square" tIns="0">
              <a:noAutofit/>
            </a:bodyPr>
            <a:lstStyle/>
            <a:p>
              <a:pPr indent="0" lvl="0" marL="0" rtl="0" algn="l">
                <a:spcBef>
                  <a:spcPts val="0"/>
                </a:spcBef>
                <a:spcAft>
                  <a:spcPts val="0"/>
                </a:spcAft>
                <a:buNone/>
              </a:pPr>
              <a:r>
                <a:rPr lang="en" sz="900">
                  <a:solidFill>
                    <a:srgbClr val="3D3D3D"/>
                  </a:solidFill>
                </a:rPr>
                <a:t>(1.3G)</a:t>
              </a:r>
              <a:endParaRPr sz="900">
                <a:solidFill>
                  <a:srgbClr val="3D3D3D"/>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3"/>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lnSpc>
                <a:spcPct val="125000"/>
              </a:lnSpc>
              <a:spcBef>
                <a:spcPts val="1800"/>
              </a:spcBef>
              <a:spcAft>
                <a:spcPts val="1200"/>
              </a:spcAft>
              <a:buNone/>
            </a:pPr>
            <a:r>
              <a:rPr lang="en" sz="1700">
                <a:solidFill>
                  <a:srgbClr val="3B3B3B"/>
                </a:solidFill>
              </a:rPr>
              <a:t>Exploring the netCDF Files Using Xarray</a:t>
            </a:r>
            <a:endParaRPr/>
          </a:p>
        </p:txBody>
      </p:sp>
      <p:pic>
        <p:nvPicPr>
          <p:cNvPr id="79" name="Google Shape;79;p13"/>
          <p:cNvPicPr preferRelativeResize="0"/>
          <p:nvPr/>
        </p:nvPicPr>
        <p:blipFill rotWithShape="1">
          <a:blip r:embed="rId3">
            <a:alphaModFix/>
          </a:blip>
          <a:srcRect b="18431" l="0" r="0" t="16918"/>
          <a:stretch/>
        </p:blipFill>
        <p:spPr>
          <a:xfrm>
            <a:off x="152400" y="905099"/>
            <a:ext cx="3267776" cy="2641526"/>
          </a:xfrm>
          <a:prstGeom prst="rect">
            <a:avLst/>
          </a:prstGeom>
          <a:noFill/>
          <a:ln>
            <a:noFill/>
          </a:ln>
        </p:spPr>
      </p:pic>
      <p:pic>
        <p:nvPicPr>
          <p:cNvPr id="80" name="Google Shape;80;p13"/>
          <p:cNvPicPr preferRelativeResize="0"/>
          <p:nvPr/>
        </p:nvPicPr>
        <p:blipFill>
          <a:blip r:embed="rId4">
            <a:alphaModFix/>
          </a:blip>
          <a:stretch>
            <a:fillRect/>
          </a:stretch>
        </p:blipFill>
        <p:spPr>
          <a:xfrm>
            <a:off x="3299275" y="833450"/>
            <a:ext cx="4058801" cy="2641525"/>
          </a:xfrm>
          <a:prstGeom prst="rect">
            <a:avLst/>
          </a:prstGeom>
          <a:noFill/>
          <a:ln>
            <a:noFill/>
          </a:ln>
        </p:spPr>
      </p:pic>
      <p:pic>
        <p:nvPicPr>
          <p:cNvPr id="81" name="Google Shape;81;p13"/>
          <p:cNvPicPr preferRelativeResize="0"/>
          <p:nvPr/>
        </p:nvPicPr>
        <p:blipFill>
          <a:blip r:embed="rId5">
            <a:alphaModFix/>
          </a:blip>
          <a:stretch>
            <a:fillRect/>
          </a:stretch>
        </p:blipFill>
        <p:spPr>
          <a:xfrm>
            <a:off x="6033475" y="1359514"/>
            <a:ext cx="2326126" cy="3545862"/>
          </a:xfrm>
          <a:prstGeom prst="rect">
            <a:avLst/>
          </a:prstGeom>
          <a:noFill/>
          <a:ln>
            <a:noFill/>
          </a:ln>
        </p:spPr>
      </p:pic>
      <p:sp>
        <p:nvSpPr>
          <p:cNvPr id="82" name="Google Shape;82;p13"/>
          <p:cNvSpPr txBox="1"/>
          <p:nvPr/>
        </p:nvSpPr>
        <p:spPr>
          <a:xfrm>
            <a:off x="311625" y="2726650"/>
            <a:ext cx="2931000" cy="15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3D3D3D"/>
              </a:solidFill>
            </a:endParaRPr>
          </a:p>
        </p:txBody>
      </p:sp>
      <p:sp>
        <p:nvSpPr>
          <p:cNvPr id="83" name="Google Shape;83;p13"/>
          <p:cNvSpPr/>
          <p:nvPr/>
        </p:nvSpPr>
        <p:spPr>
          <a:xfrm>
            <a:off x="272675" y="2044975"/>
            <a:ext cx="2940900" cy="1430100"/>
          </a:xfrm>
          <a:prstGeom prst="rect">
            <a:avLst/>
          </a:prstGeom>
          <a:noFill/>
          <a:ln cap="flat" cmpd="sng" w="9525">
            <a:solidFill>
              <a:srgbClr val="C02A3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4" name="Google Shape;84;p13"/>
          <p:cNvPicPr preferRelativeResize="0"/>
          <p:nvPr/>
        </p:nvPicPr>
        <p:blipFill>
          <a:blip r:embed="rId6">
            <a:alphaModFix/>
          </a:blip>
          <a:stretch>
            <a:fillRect/>
          </a:stretch>
        </p:blipFill>
        <p:spPr>
          <a:xfrm>
            <a:off x="3435727" y="1359524"/>
            <a:ext cx="2404648" cy="3545850"/>
          </a:xfrm>
          <a:prstGeom prst="rect">
            <a:avLst/>
          </a:prstGeom>
          <a:noFill/>
          <a:ln>
            <a:noFill/>
          </a:ln>
        </p:spPr>
      </p:pic>
      <p:pic>
        <p:nvPicPr>
          <p:cNvPr id="85" name="Google Shape;85;p13"/>
          <p:cNvPicPr preferRelativeResize="0"/>
          <p:nvPr/>
        </p:nvPicPr>
        <p:blipFill>
          <a:blip r:embed="rId7">
            <a:alphaModFix/>
          </a:blip>
          <a:stretch>
            <a:fillRect/>
          </a:stretch>
        </p:blipFill>
        <p:spPr>
          <a:xfrm>
            <a:off x="3403675" y="1281600"/>
            <a:ext cx="2410926" cy="36821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Presentation Overview</a:t>
            </a:r>
            <a:endParaRPr/>
          </a:p>
        </p:txBody>
      </p:sp>
      <p:sp>
        <p:nvSpPr>
          <p:cNvPr id="91" name="Google Shape;91;p14"/>
          <p:cNvSpPr txBox="1"/>
          <p:nvPr>
            <p:ph idx="1" type="body"/>
          </p:nvPr>
        </p:nvSpPr>
        <p:spPr>
          <a:xfrm>
            <a:off x="606287" y="1249951"/>
            <a:ext cx="7886700" cy="3263400"/>
          </a:xfrm>
          <a:prstGeom prst="rect">
            <a:avLst/>
          </a:prstGeom>
        </p:spPr>
        <p:txBody>
          <a:bodyPr anchorCtr="0" anchor="t" bIns="34275" lIns="68575" spcFirstLastPara="1" rIns="68575" wrap="square" tIns="34275">
            <a:normAutofit/>
          </a:bodyPr>
          <a:lstStyle/>
          <a:p>
            <a:pPr indent="-317500" lvl="0" marL="457200" rtl="0" algn="l">
              <a:lnSpc>
                <a:spcPct val="200000"/>
              </a:lnSpc>
              <a:spcBef>
                <a:spcPts val="800"/>
              </a:spcBef>
              <a:spcAft>
                <a:spcPts val="0"/>
              </a:spcAft>
              <a:buSzPts val="1400"/>
              <a:buChar char="●"/>
            </a:pPr>
            <a:r>
              <a:rPr b="1" lang="en"/>
              <a:t>Fundamentals</a:t>
            </a:r>
            <a:r>
              <a:rPr lang="en"/>
              <a:t> </a:t>
            </a:r>
            <a:endParaRPr/>
          </a:p>
          <a:p>
            <a:pPr indent="-317500" lvl="0" marL="457200" rtl="0" algn="l">
              <a:lnSpc>
                <a:spcPct val="200000"/>
              </a:lnSpc>
              <a:spcBef>
                <a:spcPts val="0"/>
              </a:spcBef>
              <a:spcAft>
                <a:spcPts val="0"/>
              </a:spcAft>
              <a:buSzPts val="1400"/>
              <a:buChar char="●"/>
            </a:pPr>
            <a:r>
              <a:rPr b="1" lang="en"/>
              <a:t>Current State</a:t>
            </a:r>
            <a:endParaRPr b="1"/>
          </a:p>
          <a:p>
            <a:pPr indent="0" lvl="0" marL="0" rtl="0" algn="l">
              <a:spcBef>
                <a:spcPts val="8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200"/>
              <a:t>Tools Developed</a:t>
            </a:r>
            <a:endParaRPr sz="2200"/>
          </a:p>
        </p:txBody>
      </p:sp>
      <p:pic>
        <p:nvPicPr>
          <p:cNvPr id="97" name="Google Shape;97;p15"/>
          <p:cNvPicPr preferRelativeResize="0"/>
          <p:nvPr/>
        </p:nvPicPr>
        <p:blipFill>
          <a:blip r:embed="rId3">
            <a:alphaModFix/>
          </a:blip>
          <a:stretch>
            <a:fillRect/>
          </a:stretch>
        </p:blipFill>
        <p:spPr>
          <a:xfrm>
            <a:off x="330475" y="1539500"/>
            <a:ext cx="7138575" cy="3480799"/>
          </a:xfrm>
          <a:prstGeom prst="rect">
            <a:avLst/>
          </a:prstGeom>
          <a:noFill/>
          <a:ln>
            <a:noFill/>
          </a:ln>
        </p:spPr>
      </p:pic>
      <p:sp>
        <p:nvSpPr>
          <p:cNvPr id="98" name="Google Shape;98;p15"/>
          <p:cNvSpPr txBox="1"/>
          <p:nvPr/>
        </p:nvSpPr>
        <p:spPr>
          <a:xfrm>
            <a:off x="379775" y="870100"/>
            <a:ext cx="7779900" cy="5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hlink"/>
                </a:solidFill>
                <a:hlinkClick r:id="rId4"/>
              </a:rPr>
              <a:t>GitHub Repository</a:t>
            </a:r>
            <a:endParaRPr sz="1500">
              <a:solidFill>
                <a:srgbClr val="3D3D3D"/>
              </a:solidFill>
            </a:endParaRPr>
          </a:p>
          <a:p>
            <a:pPr indent="0" lvl="0" marL="0" rtl="0" algn="l">
              <a:spcBef>
                <a:spcPts val="0"/>
              </a:spcBef>
              <a:spcAft>
                <a:spcPts val="0"/>
              </a:spcAft>
              <a:buNone/>
            </a:pPr>
            <a:r>
              <a:rPr lang="en" sz="1500" u="sng">
                <a:solidFill>
                  <a:schemeClr val="hlink"/>
                </a:solidFill>
                <a:hlinkClick r:id="rId5"/>
              </a:rPr>
              <a:t>Installation notes</a:t>
            </a:r>
            <a:endParaRPr sz="1000">
              <a:solidFill>
                <a:srgbClr val="3D3D3D"/>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GE-SAGE">
  <a:themeElements>
    <a:clrScheme name="EarthScope_for_print">
      <a:dk1>
        <a:srgbClr val="000000"/>
      </a:dk1>
      <a:lt1>
        <a:srgbClr val="FFFFFF"/>
      </a:lt1>
      <a:dk2>
        <a:srgbClr val="979699"/>
      </a:dk2>
      <a:lt2>
        <a:srgbClr val="F6F3F3"/>
      </a:lt2>
      <a:accent1>
        <a:srgbClr val="CC2929"/>
      </a:accent1>
      <a:accent2>
        <a:srgbClr val="37358C"/>
      </a:accent2>
      <a:accent3>
        <a:srgbClr val="979698"/>
      </a:accent3>
      <a:accent4>
        <a:srgbClr val="F6F3F3"/>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